
<file path=[Content_Types].xml><?xml version="1.0" encoding="utf-8"?>
<Types xmlns="http://schemas.openxmlformats.org/package/2006/content-types">
  <Default Extension="(null)" ContentType="image/x-emf"/>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tags/tag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ppt/tags/tag9.xml" ContentType="application/vnd.openxmlformats-officedocument.presentationml.tags+xml"/>
  <Override PartName="/ppt/notesSlides/notesSlide25.xml" ContentType="application/vnd.openxmlformats-officedocument.presentationml.notesSlide+xml"/>
  <Override PartName="/ppt/tags/tag10.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71" r:id="rId1"/>
  </p:sldMasterIdLst>
  <p:notesMasterIdLst>
    <p:notesMasterId r:id="rId68"/>
  </p:notesMasterIdLst>
  <p:sldIdLst>
    <p:sldId id="256" r:id="rId2"/>
    <p:sldId id="416" r:id="rId3"/>
    <p:sldId id="510" r:id="rId4"/>
    <p:sldId id="517" r:id="rId5"/>
    <p:sldId id="495" r:id="rId6"/>
    <p:sldId id="520" r:id="rId7"/>
    <p:sldId id="521" r:id="rId8"/>
    <p:sldId id="522" r:id="rId9"/>
    <p:sldId id="497" r:id="rId10"/>
    <p:sldId id="379" r:id="rId11"/>
    <p:sldId id="524" r:id="rId12"/>
    <p:sldId id="418" r:id="rId13"/>
    <p:sldId id="428" r:id="rId14"/>
    <p:sldId id="464" r:id="rId15"/>
    <p:sldId id="511" r:id="rId16"/>
    <p:sldId id="523" r:id="rId17"/>
    <p:sldId id="475" r:id="rId18"/>
    <p:sldId id="476" r:id="rId19"/>
    <p:sldId id="512" r:id="rId20"/>
    <p:sldId id="498" r:id="rId21"/>
    <p:sldId id="480" r:id="rId22"/>
    <p:sldId id="499" r:id="rId23"/>
    <p:sldId id="478" r:id="rId24"/>
    <p:sldId id="507" r:id="rId25"/>
    <p:sldId id="427" r:id="rId26"/>
    <p:sldId id="482" r:id="rId27"/>
    <p:sldId id="508" r:id="rId28"/>
    <p:sldId id="513" r:id="rId29"/>
    <p:sldId id="483" r:id="rId30"/>
    <p:sldId id="488" r:id="rId31"/>
    <p:sldId id="534" r:id="rId32"/>
    <p:sldId id="485" r:id="rId33"/>
    <p:sldId id="484" r:id="rId34"/>
    <p:sldId id="501" r:id="rId35"/>
    <p:sldId id="486" r:id="rId36"/>
    <p:sldId id="500" r:id="rId37"/>
    <p:sldId id="504" r:id="rId38"/>
    <p:sldId id="502" r:id="rId39"/>
    <p:sldId id="503" r:id="rId40"/>
    <p:sldId id="506" r:id="rId41"/>
    <p:sldId id="474" r:id="rId42"/>
    <p:sldId id="489" r:id="rId43"/>
    <p:sldId id="525" r:id="rId44"/>
    <p:sldId id="531" r:id="rId45"/>
    <p:sldId id="528" r:id="rId46"/>
    <p:sldId id="529" r:id="rId47"/>
    <p:sldId id="530" r:id="rId48"/>
    <p:sldId id="505" r:id="rId49"/>
    <p:sldId id="519" r:id="rId50"/>
    <p:sldId id="490" r:id="rId51"/>
    <p:sldId id="516" r:id="rId52"/>
    <p:sldId id="515" r:id="rId53"/>
    <p:sldId id="514" r:id="rId54"/>
    <p:sldId id="532" r:id="rId55"/>
    <p:sldId id="431" r:id="rId56"/>
    <p:sldId id="446" r:id="rId57"/>
    <p:sldId id="456" r:id="rId58"/>
    <p:sldId id="436" r:id="rId59"/>
    <p:sldId id="409" r:id="rId60"/>
    <p:sldId id="429" r:id="rId61"/>
    <p:sldId id="455" r:id="rId62"/>
    <p:sldId id="473" r:id="rId63"/>
    <p:sldId id="472" r:id="rId64"/>
    <p:sldId id="533" r:id="rId65"/>
    <p:sldId id="470" r:id="rId66"/>
    <p:sldId id="527"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419F70-4D3D-5E42-9451-9C20A9DBFC90}">
          <p14:sldIdLst>
            <p14:sldId id="256"/>
          </p14:sldIdLst>
        </p14:section>
        <p14:section name="Introduction" id="{E88C9AD2-A88E-6149-B8FA-CEAF90852619}">
          <p14:sldIdLst>
            <p14:sldId id="416"/>
            <p14:sldId id="510"/>
            <p14:sldId id="517"/>
            <p14:sldId id="495"/>
            <p14:sldId id="520"/>
            <p14:sldId id="521"/>
            <p14:sldId id="522"/>
            <p14:sldId id="497"/>
            <p14:sldId id="379"/>
            <p14:sldId id="524"/>
            <p14:sldId id="418"/>
          </p14:sldIdLst>
        </p14:section>
        <p14:section name="User Understanding in Recommendation" id="{5AAAB9CE-3D8C-F345-B9BC-72333A827AE9}">
          <p14:sldIdLst>
            <p14:sldId id="428"/>
            <p14:sldId id="464"/>
            <p14:sldId id="511"/>
            <p14:sldId id="523"/>
            <p14:sldId id="475"/>
            <p14:sldId id="476"/>
            <p14:sldId id="512"/>
            <p14:sldId id="498"/>
            <p14:sldId id="480"/>
            <p14:sldId id="499"/>
            <p14:sldId id="478"/>
            <p14:sldId id="507"/>
          </p14:sldIdLst>
        </p14:section>
        <p14:section name="Professional Profile Learning" id="{5A1381A5-1A5F-5E43-BF43-14AEB3C65BBA}">
          <p14:sldIdLst>
            <p14:sldId id="427"/>
            <p14:sldId id="482"/>
            <p14:sldId id="508"/>
            <p14:sldId id="513"/>
            <p14:sldId id="483"/>
            <p14:sldId id="488"/>
            <p14:sldId id="534"/>
            <p14:sldId id="485"/>
            <p14:sldId id="484"/>
            <p14:sldId id="501"/>
            <p14:sldId id="486"/>
            <p14:sldId id="500"/>
            <p14:sldId id="504"/>
            <p14:sldId id="502"/>
            <p14:sldId id="503"/>
            <p14:sldId id="506"/>
          </p14:sldIdLst>
        </p14:section>
        <p14:section name="User Dynamic Modeling" id="{E2DE979C-BB99-FD48-8BED-51EF959C0C67}">
          <p14:sldIdLst>
            <p14:sldId id="474"/>
            <p14:sldId id="489"/>
            <p14:sldId id="525"/>
            <p14:sldId id="531"/>
            <p14:sldId id="528"/>
            <p14:sldId id="529"/>
            <p14:sldId id="530"/>
            <p14:sldId id="505"/>
            <p14:sldId id="519"/>
            <p14:sldId id="490"/>
            <p14:sldId id="516"/>
            <p14:sldId id="515"/>
            <p14:sldId id="514"/>
            <p14:sldId id="532"/>
          </p14:sldIdLst>
        </p14:section>
        <p14:section name="Conclusion" id="{B21708D6-9EC8-D64E-B5CA-7E1D1C5D1383}">
          <p14:sldIdLst>
            <p14:sldId id="431"/>
            <p14:sldId id="446"/>
            <p14:sldId id="456"/>
            <p14:sldId id="436"/>
            <p14:sldId id="409"/>
          </p14:sldIdLst>
        </p14:section>
        <p14:section name="Appendix" id="{23A10DBD-8702-2C47-B043-C0A002ACC6AD}">
          <p14:sldIdLst>
            <p14:sldId id="429"/>
            <p14:sldId id="455"/>
            <p14:sldId id="473"/>
            <p14:sldId id="472"/>
            <p14:sldId id="533"/>
            <p14:sldId id="470"/>
            <p14:sldId id="52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4F4A"/>
    <a:srgbClr val="F8CECC"/>
    <a:srgbClr val="DAE9FC"/>
    <a:srgbClr val="7A2D2A"/>
    <a:srgbClr val="564100"/>
    <a:srgbClr val="98AD8B"/>
    <a:srgbClr val="8DAD78"/>
    <a:srgbClr val="EEF1F6"/>
    <a:srgbClr val="F6F6F6"/>
    <a:srgbClr val="CCCF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68"/>
    <p:restoredTop sz="80000"/>
  </p:normalViewPr>
  <p:slideViewPr>
    <p:cSldViewPr snapToGrid="0" snapToObjects="1">
      <p:cViewPr varScale="1">
        <p:scale>
          <a:sx n="82" d="100"/>
          <a:sy n="82" d="100"/>
        </p:scale>
        <p:origin x="176" y="2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F8259-9C4B-4640-910F-4EA13CC7F13E}" type="datetimeFigureOut">
              <a:rPr lang="fr-FR" smtClean="0"/>
              <a:t>08/11/2021</a:t>
            </a:fld>
            <a:endParaRPr lang="fr-F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48AD-E0EA-F64C-9871-E2424F422EB0}" type="slidenum">
              <a:rPr lang="fr-FR" smtClean="0"/>
              <a:t>‹N°›</a:t>
            </a:fld>
            <a:endParaRPr lang="fr-FR"/>
          </a:p>
        </p:txBody>
      </p:sp>
    </p:spTree>
    <p:extLst>
      <p:ext uri="{BB962C8B-B14F-4D97-AF65-F5344CB8AC3E}">
        <p14:creationId xmlns:p14="http://schemas.microsoft.com/office/powerpoint/2010/main" val="40051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Hello</a:t>
            </a:r>
          </a:p>
          <a:p>
            <a:pPr marL="0" lvl="0" indent="0">
              <a:spcBef>
                <a:spcPts val="0"/>
              </a:spcBef>
              <a:spcAft>
                <a:spcPts val="0"/>
              </a:spcAft>
              <a:buNone/>
            </a:pPr>
            <a:r>
              <a:rPr lang="fr-FR" dirty="0" err="1"/>
              <a:t>Thank</a:t>
            </a:r>
            <a:r>
              <a:rPr lang="fr-FR" dirty="0"/>
              <a:t> </a:t>
            </a:r>
            <a:r>
              <a:rPr lang="fr-FR" dirty="0" err="1"/>
              <a:t>you</a:t>
            </a:r>
            <a:r>
              <a:rPr lang="fr-FR" dirty="0"/>
              <a:t> for </a:t>
            </a:r>
            <a:r>
              <a:rPr lang="fr-FR" dirty="0" err="1"/>
              <a:t>being</a:t>
            </a:r>
            <a:r>
              <a:rPr lang="fr-FR" dirty="0"/>
              <a:t> </a:t>
            </a:r>
            <a:r>
              <a:rPr lang="fr-FR" dirty="0" err="1"/>
              <a:t>here</a:t>
            </a:r>
            <a:endParaRPr lang="fr-FR" dirty="0"/>
          </a:p>
          <a:p>
            <a:pPr marL="0" lvl="0" indent="0">
              <a:spcBef>
                <a:spcPts val="0"/>
              </a:spcBef>
              <a:spcAft>
                <a:spcPts val="0"/>
              </a:spcAft>
              <a:buNone/>
            </a:pPr>
            <a:r>
              <a:rPr lang="fr-FR" dirty="0" err="1"/>
              <a:t>I’ll</a:t>
            </a:r>
            <a:r>
              <a:rPr lang="fr-FR" dirty="0"/>
              <a:t> </a:t>
            </a:r>
            <a:r>
              <a:rPr lang="fr-FR" dirty="0" err="1"/>
              <a:t>be</a:t>
            </a:r>
            <a:r>
              <a:rPr lang="fr-FR" dirty="0"/>
              <a:t> </a:t>
            </a:r>
            <a:r>
              <a:rPr lang="fr-FR" dirty="0" err="1"/>
              <a:t>presenting</a:t>
            </a:r>
            <a:r>
              <a:rPr lang="fr-FR" dirty="0"/>
              <a:t> </a:t>
            </a:r>
            <a:r>
              <a:rPr lang="fr-FR" dirty="0" err="1"/>
              <a:t>my</a:t>
            </a:r>
            <a:r>
              <a:rPr lang="fr-FR" dirty="0"/>
              <a:t> PHD</a:t>
            </a:r>
          </a:p>
        </p:txBody>
      </p:sp>
    </p:spTree>
    <p:extLst>
      <p:ext uri="{BB962C8B-B14F-4D97-AF65-F5344CB8AC3E}">
        <p14:creationId xmlns:p14="http://schemas.microsoft.com/office/powerpoint/2010/main" val="215187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first contribution, HRAN, we will combine a </a:t>
            </a:r>
            <a:r>
              <a:rPr lang="fr-FR" dirty="0" err="1"/>
              <a:t>Recommendation</a:t>
            </a:r>
            <a:r>
              <a:rPr lang="fr-FR" dirty="0"/>
              <a:t>, RL and NLP </a:t>
            </a:r>
            <a:r>
              <a:rPr lang="fr-FR" dirty="0" err="1"/>
              <a:t>methods</a:t>
            </a:r>
            <a:r>
              <a:rPr lang="fr-FR" dirty="0"/>
              <a:t> in </a:t>
            </a:r>
            <a:r>
              <a:rPr lang="fr-FR" dirty="0" err="1"/>
              <a:t>order</a:t>
            </a:r>
            <a:r>
              <a:rPr lang="fr-FR" dirty="0"/>
              <a:t> to </a:t>
            </a:r>
            <a:r>
              <a:rPr lang="en-US" dirty="0"/>
              <a:t>refine our understanding of user tastes in a classic </a:t>
            </a:r>
            <a:r>
              <a:rPr lang="fr-FR" dirty="0" err="1"/>
              <a:t>Recommendation</a:t>
            </a:r>
            <a:r>
              <a:rPr lang="fr-FR" dirty="0"/>
              <a:t> </a:t>
            </a:r>
            <a:r>
              <a:rPr lang="fr-FR" dirty="0" err="1"/>
              <a:t>problematic</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 </a:t>
            </a:r>
            <a:r>
              <a:rPr lang="fr-FR" dirty="0" err="1"/>
              <a:t>our</a:t>
            </a:r>
            <a:r>
              <a:rPr lang="fr-FR" dirty="0"/>
              <a:t> second contribution, </a:t>
            </a:r>
            <a:r>
              <a:rPr lang="fr-FR" dirty="0" err="1"/>
              <a:t>Resume</a:t>
            </a:r>
            <a:r>
              <a:rPr lang="fr-FR" dirty="0"/>
              <a:t>, </a:t>
            </a:r>
            <a:r>
              <a:rPr lang="fr-FR" dirty="0" err="1"/>
              <a:t>we</a:t>
            </a:r>
            <a:r>
              <a:rPr lang="fr-FR" dirty="0"/>
              <a:t> propose a </a:t>
            </a:r>
            <a:r>
              <a:rPr lang="fr-FR" dirty="0" err="1"/>
              <a:t>framework</a:t>
            </a:r>
            <a:r>
              <a:rPr lang="fr-FR" dirty="0"/>
              <a:t> to </a:t>
            </a:r>
            <a:r>
              <a:rPr lang="fr-FR" dirty="0" err="1"/>
              <a:t>learn</a:t>
            </a:r>
            <a:r>
              <a:rPr lang="fr-FR" dirty="0"/>
              <a:t> and </a:t>
            </a:r>
            <a:r>
              <a:rPr lang="fr-FR" dirty="0" err="1"/>
              <a:t>evaluate</a:t>
            </a:r>
            <a:r>
              <a:rPr lang="fr-FR" dirty="0"/>
              <a:t> user </a:t>
            </a:r>
            <a:r>
              <a:rPr lang="fr-FR" dirty="0" err="1"/>
              <a:t>professional</a:t>
            </a:r>
            <a:r>
              <a:rPr lang="fr-FR" dirty="0"/>
              <a:t> profiles, a new </a:t>
            </a:r>
            <a:r>
              <a:rPr lang="fr-FR" dirty="0" err="1"/>
              <a:t>task</a:t>
            </a:r>
            <a:r>
              <a:rPr lang="fr-FR" dirty="0"/>
              <a:t>, by </a:t>
            </a:r>
            <a:r>
              <a:rPr lang="fr-FR" dirty="0" err="1"/>
              <a:t>combining</a:t>
            </a:r>
            <a:r>
              <a:rPr lang="fr-FR" dirty="0"/>
              <a:t> RL to NLP and </a:t>
            </a:r>
            <a:r>
              <a:rPr lang="fr-FR" dirty="0" err="1"/>
              <a:t>Text</a:t>
            </a:r>
            <a:r>
              <a:rPr lang="fr-FR" dirty="0"/>
              <a:t> </a:t>
            </a:r>
            <a:r>
              <a:rPr lang="fr-FR" dirty="0" err="1"/>
              <a:t>generation</a:t>
            </a:r>
            <a:r>
              <a:rPr lang="fr-FR" dirty="0"/>
              <a:t>. </a:t>
            </a:r>
          </a:p>
        </p:txBody>
      </p:sp>
      <p:sp>
        <p:nvSpPr>
          <p:cNvPr id="4" name="Slide Number Placeholder 3"/>
          <p:cNvSpPr>
            <a:spLocks noGrp="1"/>
          </p:cNvSpPr>
          <p:nvPr>
            <p:ph type="sldNum" sz="quarter" idx="5"/>
          </p:nvPr>
        </p:nvSpPr>
        <p:spPr/>
        <p:txBody>
          <a:bodyPr/>
          <a:lstStyle/>
          <a:p>
            <a:fld id="{DF6148AD-E0EA-F64C-9871-E2424F422EB0}" type="slidenum">
              <a:rPr lang="fr-FR" smtClean="0"/>
              <a:t>9</a:t>
            </a:fld>
            <a:endParaRPr lang="fr-FR"/>
          </a:p>
        </p:txBody>
      </p:sp>
    </p:spTree>
    <p:extLst>
      <p:ext uri="{BB962C8B-B14F-4D97-AF65-F5344CB8AC3E}">
        <p14:creationId xmlns:p14="http://schemas.microsoft.com/office/powerpoint/2010/main" val="2690871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5"/>
          </p:nvPr>
        </p:nvSpPr>
        <p:spPr/>
        <p:txBody>
          <a:bodyPr/>
          <a:lstStyle/>
          <a:p>
            <a:fld id="{DF6148AD-E0EA-F64C-9871-E2424F422EB0}" type="slidenum">
              <a:rPr lang="fr-FR" smtClean="0"/>
              <a:t>10</a:t>
            </a:fld>
            <a:endParaRPr lang="fr-FR"/>
          </a:p>
        </p:txBody>
      </p:sp>
    </p:spTree>
    <p:extLst>
      <p:ext uri="{BB962C8B-B14F-4D97-AF65-F5344CB8AC3E}">
        <p14:creationId xmlns:p14="http://schemas.microsoft.com/office/powerpoint/2010/main" val="149883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presentation is thus organized as follows:</a:t>
            </a:r>
          </a:p>
          <a:p>
            <a:r>
              <a:rPr lang="en-US" b="0" dirty="0"/>
              <a:t>We will go over our first contribution, HRAN, </a:t>
            </a:r>
          </a:p>
        </p:txBody>
      </p:sp>
      <p:sp>
        <p:nvSpPr>
          <p:cNvPr id="4" name="Slide Number Placeholder 3"/>
          <p:cNvSpPr>
            <a:spLocks noGrp="1"/>
          </p:cNvSpPr>
          <p:nvPr>
            <p:ph type="sldNum" sz="quarter" idx="5"/>
          </p:nvPr>
        </p:nvSpPr>
        <p:spPr/>
        <p:txBody>
          <a:bodyPr/>
          <a:lstStyle/>
          <a:p>
            <a:fld id="{DF6148AD-E0EA-F64C-9871-E2424F422EB0}" type="slidenum">
              <a:rPr lang="fr-FR" smtClean="0"/>
              <a:t>11</a:t>
            </a:fld>
            <a:endParaRPr lang="fr-FR"/>
          </a:p>
        </p:txBody>
      </p:sp>
    </p:spTree>
    <p:extLst>
      <p:ext uri="{BB962C8B-B14F-4D97-AF65-F5344CB8AC3E}">
        <p14:creationId xmlns:p14="http://schemas.microsoft.com/office/powerpoint/2010/main" val="4127978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our HRAN model, which was published </a:t>
            </a:r>
          </a:p>
        </p:txBody>
      </p:sp>
      <p:sp>
        <p:nvSpPr>
          <p:cNvPr id="4" name="Slide Number Placeholder 3"/>
          <p:cNvSpPr>
            <a:spLocks noGrp="1"/>
          </p:cNvSpPr>
          <p:nvPr>
            <p:ph type="sldNum" sz="quarter" idx="5"/>
          </p:nvPr>
        </p:nvSpPr>
        <p:spPr/>
        <p:txBody>
          <a:bodyPr/>
          <a:lstStyle/>
          <a:p>
            <a:fld id="{DF6148AD-E0EA-F64C-9871-E2424F422EB0}" type="slidenum">
              <a:rPr lang="fr-FR" smtClean="0"/>
              <a:t>12</a:t>
            </a:fld>
            <a:endParaRPr lang="fr-FR"/>
          </a:p>
        </p:txBody>
      </p:sp>
    </p:spTree>
    <p:extLst>
      <p:ext uri="{BB962C8B-B14F-4D97-AF65-F5344CB8AC3E}">
        <p14:creationId xmlns:p14="http://schemas.microsoft.com/office/powerpoint/2010/main" val="3167945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work is motivated by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intuition behind this contribution is that reviews can help improve  performances &amp; make predictions understandable.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13</a:t>
            </a:fld>
            <a:endParaRPr lang="fr-FR"/>
          </a:p>
        </p:txBody>
      </p:sp>
    </p:spTree>
    <p:extLst>
      <p:ext uri="{BB962C8B-B14F-4D97-AF65-F5344CB8AC3E}">
        <p14:creationId xmlns:p14="http://schemas.microsoft.com/office/powerpoint/2010/main" val="606215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implement this intuition by combining a traditional rating regression module to an attentive sentiment analysis module. </a:t>
            </a:r>
          </a:p>
          <a:p>
            <a:endParaRPr lang="en-US" b="0" dirty="0"/>
          </a:p>
          <a:p>
            <a:r>
              <a:rPr lang="en-US" b="0" dirty="0"/>
              <a:t>The resulting model is called HRAN, for Hierarchical Recurrent Attentive Network. </a:t>
            </a:r>
          </a:p>
          <a:p>
            <a:endParaRPr lang="en-US" b="0" dirty="0"/>
          </a:p>
          <a:p>
            <a:r>
              <a:rPr lang="en-US" b="0" dirty="0"/>
              <a:t>The sentiment analysis part takes the reviews as input…</a:t>
            </a:r>
          </a:p>
          <a:p>
            <a:r>
              <a:rPr lang="en-US" b="0" dirty="0"/>
              <a:t>The rating regression module takes both the user and the item profiles as input…</a:t>
            </a:r>
          </a:p>
          <a:p>
            <a:r>
              <a:rPr lang="en-US" b="0" dirty="0"/>
              <a:t>Both modules share inner intermediate representation to refine the models’ understanding of the user’s tastes.</a:t>
            </a:r>
          </a:p>
          <a:p>
            <a:endParaRPr lang="en-US" b="0" dirty="0"/>
          </a:p>
          <a:p>
            <a:r>
              <a:rPr lang="en-US" b="0" dirty="0"/>
              <a:t>While those two tasks are rarely combined, because they are quite different, in this precise setting they are complementary as the Sentiment Analysis module gives us a global, absolute idea of the feeling expressed in the review, thus acting as a regularization for the Rating Regression module, which informs us more precisely regarding the user-item interaction.</a:t>
            </a:r>
          </a:p>
        </p:txBody>
      </p:sp>
      <p:sp>
        <p:nvSpPr>
          <p:cNvPr id="4" name="Slide Number Placeholder 3"/>
          <p:cNvSpPr>
            <a:spLocks noGrp="1"/>
          </p:cNvSpPr>
          <p:nvPr>
            <p:ph type="sldNum" sz="quarter" idx="5"/>
          </p:nvPr>
        </p:nvSpPr>
        <p:spPr/>
        <p:txBody>
          <a:bodyPr/>
          <a:lstStyle/>
          <a:p>
            <a:fld id="{DF6148AD-E0EA-F64C-9871-E2424F422EB0}" type="slidenum">
              <a:rPr lang="fr-FR" smtClean="0"/>
              <a:t>14</a:t>
            </a:fld>
            <a:endParaRPr lang="fr-FR"/>
          </a:p>
        </p:txBody>
      </p:sp>
    </p:spTree>
    <p:extLst>
      <p:ext uri="{BB962C8B-B14F-4D97-AF65-F5344CB8AC3E}">
        <p14:creationId xmlns:p14="http://schemas.microsoft.com/office/powerpoint/2010/main" val="4044971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15</a:t>
            </a:fld>
            <a:endParaRPr lang="fr-FR"/>
          </a:p>
        </p:txBody>
      </p:sp>
    </p:spTree>
    <p:extLst>
      <p:ext uri="{BB962C8B-B14F-4D97-AF65-F5344CB8AC3E}">
        <p14:creationId xmlns:p14="http://schemas.microsoft.com/office/powerpoint/2010/main" val="4044633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Let’s take a closer look at the Sentiment Analysis module. </a:t>
            </a:r>
          </a:p>
          <a:p>
            <a:endParaRPr lang="en-US" noProof="0" dirty="0"/>
          </a:p>
          <a:p>
            <a:r>
              <a:rPr lang="en-US" noProof="0" dirty="0"/>
              <a:t>Note that “RBA” stands for Hierarchical </a:t>
            </a:r>
            <a:r>
              <a:rPr lang="en-US" noProof="0" dirty="0" err="1"/>
              <a:t>Bidirectionnal</a:t>
            </a:r>
            <a:r>
              <a:rPr lang="en-US" noProof="0" dirty="0"/>
              <a:t> Attentive module and is described in detail in the following slides.</a:t>
            </a:r>
          </a:p>
          <a:p>
            <a:endParaRPr lang="en-US" noProof="0" dirty="0"/>
          </a:p>
          <a:p>
            <a:r>
              <a:rPr lang="en-US" noProof="0" dirty="0"/>
              <a:t>From a high-level perspective, the sentiment analysis module does… by… [</a:t>
            </a:r>
            <a:r>
              <a:rPr lang="en-US" b="1" noProof="0" dirty="0"/>
              <a:t>ELABORATE</a:t>
            </a:r>
            <a:r>
              <a:rPr lang="en-US" noProof="0" dirty="0"/>
              <a:t>] </a:t>
            </a:r>
          </a:p>
          <a:p>
            <a:r>
              <a:rPr lang="en-US" noProof="0" dirty="0">
                <a:sym typeface="Wingdings" pitchFamily="2" charset="2"/>
              </a:rPr>
              <a:t> </a:t>
            </a:r>
            <a:r>
              <a:rPr lang="en-US" noProof="0" dirty="0" err="1"/>
              <a:t>agg</a:t>
            </a:r>
            <a:r>
              <a:rPr lang="en-US" noProof="0" dirty="0"/>
              <a:t> prob, attention as the solution.</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16</a:t>
            </a:fld>
            <a:endParaRPr lang="fr-FR"/>
          </a:p>
        </p:txBody>
      </p:sp>
    </p:spTree>
    <p:extLst>
      <p:ext uri="{BB962C8B-B14F-4D97-AF65-F5344CB8AC3E}">
        <p14:creationId xmlns:p14="http://schemas.microsoft.com/office/powerpoint/2010/main" val="1937514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17</a:t>
            </a:fld>
            <a:endParaRPr lang="fr-FR"/>
          </a:p>
        </p:txBody>
      </p:sp>
    </p:spTree>
    <p:extLst>
      <p:ext uri="{BB962C8B-B14F-4D97-AF65-F5344CB8AC3E}">
        <p14:creationId xmlns:p14="http://schemas.microsoft.com/office/powerpoint/2010/main" val="2053698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18</a:t>
            </a:fld>
            <a:endParaRPr lang="fr-FR"/>
          </a:p>
        </p:txBody>
      </p:sp>
    </p:spTree>
    <p:extLst>
      <p:ext uri="{BB962C8B-B14F-4D97-AF65-F5344CB8AC3E}">
        <p14:creationId xmlns:p14="http://schemas.microsoft.com/office/powerpoint/2010/main" val="1503097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decades, the rise of internet led to an explosion of data and basically of choice and online services:  movies on Netflix, stuff on amazon and so on.</a:t>
            </a:r>
          </a:p>
          <a:p>
            <a:r>
              <a:rPr lang="en-US" dirty="0"/>
              <a:t>Additionally, the number of interactions between users and those systems keeps increasing, namely in the form of textual traces such as reviews.</a:t>
            </a:r>
          </a:p>
        </p:txBody>
      </p:sp>
      <p:sp>
        <p:nvSpPr>
          <p:cNvPr id="4" name="Slide Number Placeholder 3"/>
          <p:cNvSpPr>
            <a:spLocks noGrp="1"/>
          </p:cNvSpPr>
          <p:nvPr>
            <p:ph type="sldNum" sz="quarter" idx="5"/>
          </p:nvPr>
        </p:nvSpPr>
        <p:spPr/>
        <p:txBody>
          <a:bodyPr/>
          <a:lstStyle/>
          <a:p>
            <a:fld id="{DF6148AD-E0EA-F64C-9871-E2424F422EB0}" type="slidenum">
              <a:rPr lang="fr-FR" smtClean="0"/>
              <a:t>1</a:t>
            </a:fld>
            <a:endParaRPr lang="fr-FR"/>
          </a:p>
        </p:txBody>
      </p:sp>
    </p:spTree>
    <p:extLst>
      <p:ext uri="{BB962C8B-B14F-4D97-AF65-F5344CB8AC3E}">
        <p14:creationId xmlns:p14="http://schemas.microsoft.com/office/powerpoint/2010/main" val="624332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 sentiment analysis uses the representation of the rating prediction module in two places: once at the word level RBA, and then at the sentence level RBA, which gives it its hierarchical component.</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TODO : </a:t>
            </a:r>
            <a:r>
              <a:rPr lang="fr-FR" sz="1200" b="0" i="0" u="none" strike="noStrike" kern="1200" dirty="0">
                <a:solidFill>
                  <a:schemeClr val="tx1"/>
                </a:solidFill>
                <a:effectLst/>
                <a:latin typeface="+mn-lt"/>
                <a:ea typeface="+mn-ea"/>
                <a:cs typeface="+mn-cs"/>
              </a:rPr>
              <a:t>justifier l'agrégat d’attention au lieu de </a:t>
            </a:r>
            <a:r>
              <a:rPr lang="fr-FR" sz="1200" b="0" i="0" u="none" strike="noStrike" kern="1200" dirty="0" err="1">
                <a:solidFill>
                  <a:schemeClr val="tx1"/>
                </a:solidFill>
                <a:effectLst/>
                <a:latin typeface="+mn-lt"/>
                <a:ea typeface="+mn-ea"/>
                <a:cs typeface="+mn-cs"/>
              </a:rPr>
              <a:t>backprop</a:t>
            </a:r>
            <a:r>
              <a:rPr lang="fr-FR" sz="1200" b="0" i="0" u="none" strike="noStrike" kern="1200" dirty="0">
                <a:solidFill>
                  <a:schemeClr val="tx1"/>
                </a:solidFill>
                <a:effectLst/>
                <a:latin typeface="+mn-lt"/>
                <a:ea typeface="+mn-ea"/>
                <a:cs typeface="+mn-cs"/>
              </a:rPr>
              <a:t> sur les mots (moins lourd, moins de </a:t>
            </a:r>
            <a:r>
              <a:rPr lang="fr-FR" sz="1200" b="0" i="0" u="none" strike="noStrike" kern="1200" dirty="0" err="1">
                <a:solidFill>
                  <a:schemeClr val="tx1"/>
                </a:solidFill>
                <a:effectLst/>
                <a:latin typeface="+mn-lt"/>
                <a:ea typeface="+mn-ea"/>
                <a:cs typeface="+mn-cs"/>
              </a:rPr>
              <a:t>param</a:t>
            </a:r>
            <a:r>
              <a:rPr lang="fr-FR" sz="1200" b="0" i="0" u="none" strike="noStrike" kern="1200" dirty="0">
                <a:solidFill>
                  <a:schemeClr val="tx1"/>
                </a:solidFill>
                <a:effectLst/>
                <a:latin typeface="+mn-lt"/>
                <a:ea typeface="+mn-ea"/>
                <a:cs typeface="+mn-cs"/>
              </a:rPr>
              <a:t> = moins de risque d’</a:t>
            </a:r>
            <a:r>
              <a:rPr lang="fr-FR" sz="1200" b="0" i="0" u="none" strike="noStrike" kern="1200" dirty="0" err="1">
                <a:solidFill>
                  <a:schemeClr val="tx1"/>
                </a:solidFill>
                <a:effectLst/>
                <a:latin typeface="+mn-lt"/>
                <a:ea typeface="+mn-ea"/>
                <a:cs typeface="+mn-cs"/>
              </a:rPr>
              <a:t>overfit</a:t>
            </a:r>
            <a:r>
              <a:rPr lang="fr-FR" sz="1200" b="0" i="0" u="none" strike="noStrike" kern="1200" dirty="0">
                <a:solidFill>
                  <a:schemeClr val="tx1"/>
                </a:solidFill>
                <a:effectLst/>
                <a:latin typeface="+mn-lt"/>
                <a:ea typeface="+mn-ea"/>
                <a:cs typeface="+mn-cs"/>
              </a:rPr>
              <a:t>. </a:t>
            </a:r>
            <a:r>
              <a:rPr lang="fr-FR" sz="1200" b="0" i="0" u="none" strike="noStrike" kern="1200" dirty="0" err="1">
                <a:solidFill>
                  <a:schemeClr val="tx1"/>
                </a:solidFill>
                <a:effectLst/>
                <a:latin typeface="+mn-lt"/>
                <a:ea typeface="+mn-ea"/>
                <a:cs typeface="+mn-cs"/>
              </a:rPr>
              <a:t>Also</a:t>
            </a:r>
            <a:r>
              <a:rPr lang="fr-FR" sz="1200" b="0" i="0" u="none" strike="noStrike" kern="1200" dirty="0">
                <a:solidFill>
                  <a:schemeClr val="tx1"/>
                </a:solidFill>
                <a:effectLst/>
                <a:latin typeface="+mn-lt"/>
                <a:ea typeface="+mn-ea"/>
                <a:cs typeface="+mn-cs"/>
              </a:rPr>
              <a:t> : on veut une composante de </a:t>
            </a:r>
            <a:r>
              <a:rPr lang="fr-FR" sz="1200" b="0" i="0" u="none" strike="noStrike" kern="1200" dirty="0" err="1">
                <a:solidFill>
                  <a:schemeClr val="tx1"/>
                </a:solidFill>
                <a:effectLst/>
                <a:latin typeface="+mn-lt"/>
                <a:ea typeface="+mn-ea"/>
                <a:cs typeface="+mn-cs"/>
              </a:rPr>
              <a:t>langague</a:t>
            </a:r>
            <a:r>
              <a:rPr lang="fr-FR" sz="1200" b="0" i="0" u="none" strike="noStrike" kern="1200" dirty="0">
                <a:solidFill>
                  <a:schemeClr val="tx1"/>
                </a:solidFill>
                <a:effectLst/>
                <a:latin typeface="+mn-lt"/>
                <a:ea typeface="+mn-ea"/>
                <a:cs typeface="+mn-cs"/>
              </a:rPr>
              <a:t> généraliste, et non pas adapter les </a:t>
            </a:r>
            <a:r>
              <a:rPr lang="fr-FR" sz="1200" b="0" i="0" u="none" strike="noStrike" kern="1200" dirty="0" err="1">
                <a:solidFill>
                  <a:schemeClr val="tx1"/>
                </a:solidFill>
                <a:effectLst/>
                <a:latin typeface="+mn-lt"/>
                <a:ea typeface="+mn-ea"/>
                <a:cs typeface="+mn-cs"/>
              </a:rPr>
              <a:t>rep</a:t>
            </a:r>
            <a:r>
              <a:rPr lang="fr-FR" sz="1200" b="0" i="0" u="none" strike="noStrike" kern="1200" dirty="0">
                <a:solidFill>
                  <a:schemeClr val="tx1"/>
                </a:solidFill>
                <a:effectLst/>
                <a:latin typeface="+mn-lt"/>
                <a:ea typeface="+mn-ea"/>
                <a:cs typeface="+mn-cs"/>
              </a:rPr>
              <a:t> des mots à notre problème, c’est le rôle du </a:t>
            </a:r>
            <a:r>
              <a:rPr lang="fr-FR" sz="1200" b="0" i="0" u="none" strike="noStrike" kern="1200" dirty="0" err="1">
                <a:solidFill>
                  <a:schemeClr val="tx1"/>
                </a:solidFill>
                <a:effectLst/>
                <a:latin typeface="+mn-lt"/>
                <a:ea typeface="+mn-ea"/>
                <a:cs typeface="+mn-cs"/>
              </a:rPr>
              <a:t>reco</a:t>
            </a:r>
            <a:r>
              <a:rPr lang="fr-FR" sz="1200" b="0" i="0" u="none" strike="noStrike" kern="1200" dirty="0">
                <a:solidFill>
                  <a:schemeClr val="tx1"/>
                </a:solidFill>
                <a:effectLst/>
                <a:latin typeface="+mn-lt"/>
                <a:ea typeface="+mn-ea"/>
                <a:cs typeface="+mn-cs"/>
              </a:rPr>
              <a:t> MLP.)</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19</a:t>
            </a:fld>
            <a:endParaRPr lang="fr-FR"/>
          </a:p>
        </p:txBody>
      </p:sp>
    </p:spTree>
    <p:extLst>
      <p:ext uri="{BB962C8B-B14F-4D97-AF65-F5344CB8AC3E}">
        <p14:creationId xmlns:p14="http://schemas.microsoft.com/office/powerpoint/2010/main" val="498852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22</a:t>
            </a:fld>
            <a:endParaRPr lang="fr-FR"/>
          </a:p>
        </p:txBody>
      </p:sp>
    </p:spTree>
    <p:extLst>
      <p:ext uri="{BB962C8B-B14F-4D97-AF65-F5344CB8AC3E}">
        <p14:creationId xmlns:p14="http://schemas.microsoft.com/office/powerpoint/2010/main" val="1112123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23</a:t>
            </a:fld>
            <a:endParaRPr lang="fr-FR"/>
          </a:p>
        </p:txBody>
      </p:sp>
    </p:spTree>
    <p:extLst>
      <p:ext uri="{BB962C8B-B14F-4D97-AF65-F5344CB8AC3E}">
        <p14:creationId xmlns:p14="http://schemas.microsoft.com/office/powerpoint/2010/main" val="1923107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24</a:t>
            </a:fld>
            <a:endParaRPr lang="fr-FR"/>
          </a:p>
        </p:txBody>
      </p:sp>
    </p:spTree>
    <p:extLst>
      <p:ext uri="{BB962C8B-B14F-4D97-AF65-F5344CB8AC3E}">
        <p14:creationId xmlns:p14="http://schemas.microsoft.com/office/powerpoint/2010/main" val="4290829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26</a:t>
            </a:fld>
            <a:endParaRPr lang="fr-FR"/>
          </a:p>
        </p:txBody>
      </p:sp>
    </p:spTree>
    <p:extLst>
      <p:ext uri="{BB962C8B-B14F-4D97-AF65-F5344CB8AC3E}">
        <p14:creationId xmlns:p14="http://schemas.microsoft.com/office/powerpoint/2010/main" val="579577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27</a:t>
            </a:fld>
            <a:endParaRPr lang="fr-FR"/>
          </a:p>
        </p:txBody>
      </p:sp>
    </p:spTree>
    <p:extLst>
      <p:ext uri="{BB962C8B-B14F-4D97-AF65-F5344CB8AC3E}">
        <p14:creationId xmlns:p14="http://schemas.microsoft.com/office/powerpoint/2010/main" val="2720143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28</a:t>
            </a:fld>
            <a:endParaRPr lang="fr-FR"/>
          </a:p>
        </p:txBody>
      </p:sp>
    </p:spTree>
    <p:extLst>
      <p:ext uri="{BB962C8B-B14F-4D97-AF65-F5344CB8AC3E}">
        <p14:creationId xmlns:p14="http://schemas.microsoft.com/office/powerpoint/2010/main" val="3578268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29</a:t>
            </a:fld>
            <a:endParaRPr lang="fr-FR"/>
          </a:p>
        </p:txBody>
      </p:sp>
    </p:spTree>
    <p:extLst>
      <p:ext uri="{BB962C8B-B14F-4D97-AF65-F5344CB8AC3E}">
        <p14:creationId xmlns:p14="http://schemas.microsoft.com/office/powerpoint/2010/main" val="3916281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30</a:t>
            </a:fld>
            <a:endParaRPr lang="fr-FR"/>
          </a:p>
        </p:txBody>
      </p:sp>
    </p:spTree>
    <p:extLst>
      <p:ext uri="{BB962C8B-B14F-4D97-AF65-F5344CB8AC3E}">
        <p14:creationId xmlns:p14="http://schemas.microsoft.com/office/powerpoint/2010/main" val="677752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31</a:t>
            </a:fld>
            <a:endParaRPr lang="fr-FR"/>
          </a:p>
        </p:txBody>
      </p:sp>
    </p:spTree>
    <p:extLst>
      <p:ext uri="{BB962C8B-B14F-4D97-AF65-F5344CB8AC3E}">
        <p14:creationId xmlns:p14="http://schemas.microsoft.com/office/powerpoint/2010/main" val="1119200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situation brings a challenge: to present users with a subset of relevant items rather than the whole catalog to ease their search. </a:t>
            </a:r>
          </a:p>
          <a:p>
            <a:r>
              <a:rPr lang="en-US" dirty="0"/>
              <a:t>The notion of relevance is a complex one to define and it is highly discussed in the community. </a:t>
            </a:r>
          </a:p>
          <a:p>
            <a:r>
              <a:rPr lang="en-US" dirty="0"/>
              <a:t>In this work, we will consider an item to be relevant if it is personalized and if we can explain why it is consistent with the user’s profile.</a:t>
            </a:r>
          </a:p>
        </p:txBody>
      </p:sp>
      <p:sp>
        <p:nvSpPr>
          <p:cNvPr id="4" name="Slide Number Placeholder 3"/>
          <p:cNvSpPr>
            <a:spLocks noGrp="1"/>
          </p:cNvSpPr>
          <p:nvPr>
            <p:ph type="sldNum" sz="quarter" idx="5"/>
          </p:nvPr>
        </p:nvSpPr>
        <p:spPr/>
        <p:txBody>
          <a:bodyPr/>
          <a:lstStyle/>
          <a:p>
            <a:fld id="{DF6148AD-E0EA-F64C-9871-E2424F422EB0}" type="slidenum">
              <a:rPr lang="fr-FR" smtClean="0"/>
              <a:t>2</a:t>
            </a:fld>
            <a:endParaRPr lang="fr-FR"/>
          </a:p>
        </p:txBody>
      </p:sp>
    </p:spTree>
    <p:extLst>
      <p:ext uri="{BB962C8B-B14F-4D97-AF65-F5344CB8AC3E}">
        <p14:creationId xmlns:p14="http://schemas.microsoft.com/office/powerpoint/2010/main" val="2196852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user profile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built</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encoding</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their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t>
            </a:r>
            <a:r>
              <a:rPr lang="fr-FR" sz="1200" b="0" kern="1200" dirty="0">
                <a:solidFill>
                  <a:schemeClr val="tx1"/>
                </a:solidFill>
                <a:effectLst/>
                <a:latin typeface="+mn-lt"/>
                <a:ea typeface="+mn-ea"/>
                <a:cs typeface="+mn-cs"/>
              </a:rPr>
              <a:t> first </a:t>
            </a:r>
            <a:r>
              <a:rPr lang="fr-FR" sz="1200" b="0" kern="1200" dirty="0" err="1">
                <a:solidFill>
                  <a:schemeClr val="tx1"/>
                </a:solidFill>
                <a:effectLst/>
                <a:latin typeface="+mn-lt"/>
                <a:ea typeface="+mn-ea"/>
                <a:cs typeface="+mn-cs"/>
              </a:rPr>
              <a:t>professional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experiences</a:t>
            </a:r>
            <a:r>
              <a:rPr lang="fr-FR" sz="1200" b="0" kern="1200" dirty="0">
                <a:solidFill>
                  <a:schemeClr val="tx1"/>
                </a:solidFill>
                <a:effectLst/>
                <a:latin typeface="+mn-lt"/>
                <a:ea typeface="+mn-ea"/>
                <a:cs typeface="+mn-cs"/>
              </a:rPr>
              <a:t> (or jobs).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Then</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trained</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last job, </a:t>
            </a:r>
            <a:r>
              <a:rPr lang="fr-FR" sz="1200" b="0" kern="1200" dirty="0" err="1">
                <a:solidFill>
                  <a:schemeClr val="tx1"/>
                </a:solidFill>
                <a:effectLst/>
                <a:latin typeface="+mn-lt"/>
                <a:ea typeface="+mn-ea"/>
                <a:cs typeface="+mn-cs"/>
              </a:rPr>
              <a:t>Job_t</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This formulation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practical</a:t>
            </a:r>
            <a:r>
              <a:rPr lang="fr-FR" sz="1200" b="0" kern="1200" dirty="0">
                <a:solidFill>
                  <a:schemeClr val="tx1"/>
                </a:solidFill>
                <a:effectLst/>
                <a:latin typeface="+mn-lt"/>
                <a:ea typeface="+mn-ea"/>
                <a:cs typeface="+mn-cs"/>
              </a:rPr>
              <a:t> proxy for </a:t>
            </a:r>
            <a:r>
              <a:rPr lang="fr-FR" sz="1200" b="0" kern="1200" dirty="0" err="1">
                <a:solidFill>
                  <a:schemeClr val="tx1"/>
                </a:solidFill>
                <a:effectLst/>
                <a:latin typeface="+mn-lt"/>
                <a:ea typeface="+mn-ea"/>
                <a:cs typeface="+mn-cs"/>
              </a:rPr>
              <a:t>learning</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predict</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next</a:t>
            </a:r>
            <a:r>
              <a:rPr lang="fr-FR" sz="1200" b="0" kern="1200" dirty="0">
                <a:solidFill>
                  <a:schemeClr val="tx1"/>
                </a:solidFill>
                <a:effectLst/>
                <a:latin typeface="+mn-lt"/>
                <a:ea typeface="+mn-ea"/>
                <a:cs typeface="+mn-cs"/>
              </a:rPr>
              <a:t> job.</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34</a:t>
            </a:fld>
            <a:endParaRPr lang="fr-FR"/>
          </a:p>
        </p:txBody>
      </p:sp>
    </p:spTree>
    <p:extLst>
      <p:ext uri="{BB962C8B-B14F-4D97-AF65-F5344CB8AC3E}">
        <p14:creationId xmlns:p14="http://schemas.microsoft.com/office/powerpoint/2010/main" val="583110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35</a:t>
            </a:fld>
            <a:endParaRPr lang="fr-FR"/>
          </a:p>
        </p:txBody>
      </p:sp>
    </p:spTree>
    <p:extLst>
      <p:ext uri="{BB962C8B-B14F-4D97-AF65-F5344CB8AC3E}">
        <p14:creationId xmlns:p14="http://schemas.microsoft.com/office/powerpoint/2010/main" val="6748977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36</a:t>
            </a:fld>
            <a:endParaRPr lang="fr-FR"/>
          </a:p>
        </p:txBody>
      </p:sp>
    </p:spTree>
    <p:extLst>
      <p:ext uri="{BB962C8B-B14F-4D97-AF65-F5344CB8AC3E}">
        <p14:creationId xmlns:p14="http://schemas.microsoft.com/office/powerpoint/2010/main" val="3513811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37</a:t>
            </a:fld>
            <a:endParaRPr lang="fr-FR"/>
          </a:p>
        </p:txBody>
      </p:sp>
    </p:spTree>
    <p:extLst>
      <p:ext uri="{BB962C8B-B14F-4D97-AF65-F5344CB8AC3E}">
        <p14:creationId xmlns:p14="http://schemas.microsoft.com/office/powerpoint/2010/main" val="40920507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38</a:t>
            </a:fld>
            <a:endParaRPr lang="fr-FR"/>
          </a:p>
        </p:txBody>
      </p:sp>
    </p:spTree>
    <p:extLst>
      <p:ext uri="{BB962C8B-B14F-4D97-AF65-F5344CB8AC3E}">
        <p14:creationId xmlns:p14="http://schemas.microsoft.com/office/powerpoint/2010/main" val="2059705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39</a:t>
            </a:fld>
            <a:endParaRPr lang="fr-FR"/>
          </a:p>
        </p:txBody>
      </p:sp>
    </p:spTree>
    <p:extLst>
      <p:ext uri="{BB962C8B-B14F-4D97-AF65-F5344CB8AC3E}">
        <p14:creationId xmlns:p14="http://schemas.microsoft.com/office/powerpoint/2010/main" val="30598250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40</a:t>
            </a:fld>
            <a:endParaRPr lang="fr-FR"/>
          </a:p>
        </p:txBody>
      </p:sp>
    </p:spTree>
    <p:extLst>
      <p:ext uri="{BB962C8B-B14F-4D97-AF65-F5344CB8AC3E}">
        <p14:creationId xmlns:p14="http://schemas.microsoft.com/office/powerpoint/2010/main" val="34836533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41</a:t>
            </a:fld>
            <a:endParaRPr lang="fr-FR"/>
          </a:p>
        </p:txBody>
      </p:sp>
    </p:spTree>
    <p:extLst>
      <p:ext uri="{BB962C8B-B14F-4D97-AF65-F5344CB8AC3E}">
        <p14:creationId xmlns:p14="http://schemas.microsoft.com/office/powerpoint/2010/main" val="6689977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42</a:t>
            </a:fld>
            <a:endParaRPr lang="fr-FR"/>
          </a:p>
        </p:txBody>
      </p:sp>
    </p:spTree>
    <p:extLst>
      <p:ext uri="{BB962C8B-B14F-4D97-AF65-F5344CB8AC3E}">
        <p14:creationId xmlns:p14="http://schemas.microsoft.com/office/powerpoint/2010/main" val="3249190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43</a:t>
            </a:fld>
            <a:endParaRPr lang="fr-FR"/>
          </a:p>
        </p:txBody>
      </p:sp>
    </p:spTree>
    <p:extLst>
      <p:ext uri="{BB962C8B-B14F-4D97-AF65-F5344CB8AC3E}">
        <p14:creationId xmlns:p14="http://schemas.microsoft.com/office/powerpoint/2010/main" val="739368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a classic Recommendation Problem, that often addressed by Machine Learning algorithms. </a:t>
            </a:r>
          </a:p>
          <a:p>
            <a:endParaRPr lang="en-US" dirty="0"/>
          </a:p>
          <a:p>
            <a:r>
              <a:rPr lang="en-US" dirty="0"/>
              <a:t>Machine Learning, and in particular Deep Learning models have grown very popular in the past few yeas because they can be applied to various domains, ranging from Recommendation to Computer Vision to Natural Language Processing. </a:t>
            </a:r>
          </a:p>
        </p:txBody>
      </p:sp>
      <p:sp>
        <p:nvSpPr>
          <p:cNvPr id="4" name="Slide Number Placeholder 3"/>
          <p:cNvSpPr>
            <a:spLocks noGrp="1"/>
          </p:cNvSpPr>
          <p:nvPr>
            <p:ph type="sldNum" sz="quarter" idx="5"/>
          </p:nvPr>
        </p:nvSpPr>
        <p:spPr/>
        <p:txBody>
          <a:bodyPr/>
          <a:lstStyle/>
          <a:p>
            <a:fld id="{DF6148AD-E0EA-F64C-9871-E2424F422EB0}" type="slidenum">
              <a:rPr lang="fr-FR" smtClean="0"/>
              <a:t>3</a:t>
            </a:fld>
            <a:endParaRPr lang="fr-FR"/>
          </a:p>
        </p:txBody>
      </p:sp>
    </p:spTree>
    <p:extLst>
      <p:ext uri="{BB962C8B-B14F-4D97-AF65-F5344CB8AC3E}">
        <p14:creationId xmlns:p14="http://schemas.microsoft.com/office/powerpoint/2010/main" val="1411449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52</a:t>
            </a:fld>
            <a:endParaRPr lang="fr-FR"/>
          </a:p>
        </p:txBody>
      </p:sp>
    </p:spTree>
    <p:extLst>
      <p:ext uri="{BB962C8B-B14F-4D97-AF65-F5344CB8AC3E}">
        <p14:creationId xmlns:p14="http://schemas.microsoft.com/office/powerpoint/2010/main" val="14110867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54</a:t>
            </a:fld>
            <a:endParaRPr lang="fr-FR"/>
          </a:p>
        </p:txBody>
      </p:sp>
    </p:spTree>
    <p:extLst>
      <p:ext uri="{BB962C8B-B14F-4D97-AF65-F5344CB8AC3E}">
        <p14:creationId xmlns:p14="http://schemas.microsoft.com/office/powerpoint/2010/main" val="37979838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55</a:t>
            </a:fld>
            <a:endParaRPr lang="fr-FR"/>
          </a:p>
        </p:txBody>
      </p:sp>
    </p:spTree>
    <p:extLst>
      <p:ext uri="{BB962C8B-B14F-4D97-AF65-F5344CB8AC3E}">
        <p14:creationId xmlns:p14="http://schemas.microsoft.com/office/powerpoint/2010/main" val="39767843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56</a:t>
            </a:fld>
            <a:endParaRPr lang="fr-FR"/>
          </a:p>
        </p:txBody>
      </p:sp>
    </p:spTree>
    <p:extLst>
      <p:ext uri="{BB962C8B-B14F-4D97-AF65-F5344CB8AC3E}">
        <p14:creationId xmlns:p14="http://schemas.microsoft.com/office/powerpoint/2010/main" val="29398140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57</a:t>
            </a:fld>
            <a:endParaRPr lang="fr-FR"/>
          </a:p>
        </p:txBody>
      </p:sp>
    </p:spTree>
    <p:extLst>
      <p:ext uri="{BB962C8B-B14F-4D97-AF65-F5344CB8AC3E}">
        <p14:creationId xmlns:p14="http://schemas.microsoft.com/office/powerpoint/2010/main" val="35738409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en-US" dirty="0"/>
          </a:p>
          <a:p>
            <a:pPr marL="0" lvl="0" indent="0">
              <a:spcBef>
                <a:spcPts val="0"/>
              </a:spcBef>
              <a:spcAft>
                <a:spcPts val="0"/>
              </a:spcAft>
              <a:buNone/>
            </a:pPr>
            <a:endParaRPr lang="en-US" dirty="0"/>
          </a:p>
        </p:txBody>
      </p:sp>
    </p:spTree>
    <p:extLst>
      <p:ext uri="{BB962C8B-B14F-4D97-AF65-F5344CB8AC3E}">
        <p14:creationId xmlns:p14="http://schemas.microsoft.com/office/powerpoint/2010/main" val="3065335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achieve relevant recommendation, one must first understand the user.</a:t>
            </a:r>
          </a:p>
          <a:p>
            <a:r>
              <a:rPr lang="en-US" dirty="0"/>
              <a:t>In other words, we want to build rich user representations in the sense that they can model complex and diverse aspects of their profiles,</a:t>
            </a:r>
          </a:p>
          <a:p>
            <a:r>
              <a:rPr lang="en-US" dirty="0"/>
              <a:t>This goal has been at the heart of the Recommendation domain since the focus shifted from item-centric models to user-centric ones.</a:t>
            </a:r>
          </a:p>
          <a:p>
            <a:r>
              <a:rPr lang="en-US" dirty="0"/>
              <a:t>Namely, McAuley et al. have explored the multi aspect quality and hidden factors of textual reviews, by explicitly modeling them.</a:t>
            </a:r>
          </a:p>
          <a:p>
            <a:endParaRPr lang="en-US" dirty="0"/>
          </a:p>
          <a:p>
            <a:r>
              <a:rPr lang="en-US" dirty="0"/>
              <a:t>Our approach rather lies in the wake of the representation learning paradigm, where we implicitly model various aspects of the users by learning a representation on an initial high-level task.</a:t>
            </a:r>
          </a:p>
          <a:p>
            <a:r>
              <a:rPr lang="en-US" dirty="0"/>
              <a:t>This type of representations is often called versatile because they can be re-used or fine-tuned on other tasks than the ones they were trained on.</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4</a:t>
            </a:fld>
            <a:endParaRPr lang="fr-FR"/>
          </a:p>
        </p:txBody>
      </p:sp>
    </p:spTree>
    <p:extLst>
      <p:ext uri="{BB962C8B-B14F-4D97-AF65-F5344CB8AC3E}">
        <p14:creationId xmlns:p14="http://schemas.microsoft.com/office/powerpoint/2010/main" val="3362780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choose to address this problem by the leveraging of user-generated text. </a:t>
            </a:r>
          </a:p>
          <a:p>
            <a:r>
              <a:rPr lang="en-US" dirty="0"/>
              <a:t>Indeed, aside from this type of data being widely available, we think it Is also highly descriptive of the users themselves. It is especially clear when we think of written reviews: the users clearly state what they like and dislike about a product, giving us a lot more information than the rating alone.</a:t>
            </a:r>
          </a:p>
          <a:p>
            <a:r>
              <a:rPr lang="en-US" dirty="0"/>
              <a:t>From a broader point of view, one can think of text as highly descriptive of a user because the words and the syntax they use to talk about their experiences are almost always unique to them.</a:t>
            </a:r>
          </a:p>
        </p:txBody>
      </p:sp>
      <p:sp>
        <p:nvSpPr>
          <p:cNvPr id="4" name="Slide Number Placeholder 3"/>
          <p:cNvSpPr>
            <a:spLocks noGrp="1"/>
          </p:cNvSpPr>
          <p:nvPr>
            <p:ph type="sldNum" sz="quarter" idx="5"/>
          </p:nvPr>
        </p:nvSpPr>
        <p:spPr/>
        <p:txBody>
          <a:bodyPr/>
          <a:lstStyle/>
          <a:p>
            <a:fld id="{DF6148AD-E0EA-F64C-9871-E2424F422EB0}" type="slidenum">
              <a:rPr lang="fr-FR" smtClean="0"/>
              <a:t>5</a:t>
            </a:fld>
            <a:endParaRPr lang="fr-FR"/>
          </a:p>
        </p:txBody>
      </p:sp>
    </p:spTree>
    <p:extLst>
      <p:ext uri="{BB962C8B-B14F-4D97-AF65-F5344CB8AC3E}">
        <p14:creationId xmlns:p14="http://schemas.microsoft.com/office/powerpoint/2010/main" val="2653788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choice to focus on user-generated text (as well as the advances of generative models) also allows us to explore the </a:t>
            </a:r>
            <a:r>
              <a:rPr lang="en-US" dirty="0" err="1"/>
              <a:t>explainability</a:t>
            </a:r>
            <a:r>
              <a:rPr lang="en-US" dirty="0"/>
              <a:t> of our models’ predictions, which we consider to be one of the biggest challenge faced by Deep Learning and Artificial Intelligence in general, namely brought on by the expansion of Deep label trained on data with little to no labels. </a:t>
            </a:r>
            <a:r>
              <a:rPr lang="en-US" b="1" dirty="0">
                <a:solidFill>
                  <a:srgbClr val="C00000"/>
                </a:solidFill>
              </a:rPr>
              <a:t> [ELABORATE – abstract representations]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Indeed, if AI is to take a bigger place in our society, then we must be able to understand or at least explain the predictions it gives. In the case of User Representation, this translates by the need to understand how the system represented the user.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Explainability</a:t>
            </a:r>
            <a:r>
              <a:rPr lang="en-US" dirty="0"/>
              <a:t> is a vast domain that englobes a lot of different approaches, from inherently explainable models </a:t>
            </a:r>
            <a:r>
              <a:rPr lang="en-US" dirty="0">
                <a:solidFill>
                  <a:schemeClr val="tx1">
                    <a:lumMod val="75000"/>
                    <a:lumOff val="25000"/>
                  </a:schemeClr>
                </a:solidFill>
              </a:rPr>
              <a:t>such as </a:t>
            </a:r>
            <a:r>
              <a:rPr lang="en-US" dirty="0"/>
              <a:t>expert systems and feature selections algorithms to post-hoc, perturbation-based models and </a:t>
            </a:r>
            <a:r>
              <a:rPr lang="en-US" dirty="0" err="1"/>
              <a:t>frrameworks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work, we focus on one particular approach, which we consider to be one of the purest form of representation learning: text generation</a:t>
            </a:r>
            <a:r>
              <a:rPr lang="en-US" b="1" dirty="0"/>
              <a:t>.</a:t>
            </a:r>
            <a:r>
              <a:rPr lang="en-US" b="1" dirty="0">
                <a:solidFill>
                  <a:srgbClr val="C00000"/>
                </a:solidFill>
              </a:rPr>
              <a:t> [ELABORATE]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6</a:t>
            </a:fld>
            <a:endParaRPr lang="fr-FR"/>
          </a:p>
        </p:txBody>
      </p:sp>
    </p:spTree>
    <p:extLst>
      <p:ext uri="{BB962C8B-B14F-4D97-AF65-F5344CB8AC3E}">
        <p14:creationId xmlns:p14="http://schemas.microsoft.com/office/powerpoint/2010/main" val="3448556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 presented in this thesis is motivated by those three aspects. </a:t>
            </a:r>
          </a:p>
          <a:p>
            <a:r>
              <a:rPr lang="en-US" dirty="0"/>
              <a:t>We want to use user-generated texts to build rich meaningful and explainable representations.</a:t>
            </a:r>
          </a:p>
        </p:txBody>
      </p:sp>
      <p:sp>
        <p:nvSpPr>
          <p:cNvPr id="4" name="Slide Number Placeholder 3"/>
          <p:cNvSpPr>
            <a:spLocks noGrp="1"/>
          </p:cNvSpPr>
          <p:nvPr>
            <p:ph type="sldNum" sz="quarter" idx="5"/>
          </p:nvPr>
        </p:nvSpPr>
        <p:spPr/>
        <p:txBody>
          <a:bodyPr/>
          <a:lstStyle/>
          <a:p>
            <a:fld id="{DF6148AD-E0EA-F64C-9871-E2424F422EB0}" type="slidenum">
              <a:rPr lang="fr-FR" smtClean="0"/>
              <a:t>7</a:t>
            </a:fld>
            <a:endParaRPr lang="fr-FR"/>
          </a:p>
        </p:txBody>
      </p:sp>
    </p:spTree>
    <p:extLst>
      <p:ext uri="{BB962C8B-B14F-4D97-AF65-F5344CB8AC3E}">
        <p14:creationId xmlns:p14="http://schemas.microsoft.com/office/powerpoint/2010/main" val="2906901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tackle the motivations of this thesis along several axes: recommendation, RL, NLP and Text Generation.</a:t>
            </a:r>
          </a:p>
          <a:p>
            <a:endParaRPr lang="en-US" dirty="0"/>
          </a:p>
          <a:p>
            <a:r>
              <a:rPr lang="en-US" dirty="0" err="1"/>
              <a:t>Expliquer</a:t>
            </a:r>
            <a:r>
              <a:rPr lang="en-US" dirty="0"/>
              <a:t> plus ? </a:t>
            </a:r>
          </a:p>
        </p:txBody>
      </p:sp>
      <p:sp>
        <p:nvSpPr>
          <p:cNvPr id="4" name="Slide Number Placeholder 3"/>
          <p:cNvSpPr>
            <a:spLocks noGrp="1"/>
          </p:cNvSpPr>
          <p:nvPr>
            <p:ph type="sldNum" sz="quarter" idx="5"/>
          </p:nvPr>
        </p:nvSpPr>
        <p:spPr/>
        <p:txBody>
          <a:bodyPr/>
          <a:lstStyle/>
          <a:p>
            <a:fld id="{DF6148AD-E0EA-F64C-9871-E2424F422EB0}" type="slidenum">
              <a:rPr lang="fr-FR" smtClean="0"/>
              <a:t>8</a:t>
            </a:fld>
            <a:endParaRPr lang="fr-FR"/>
          </a:p>
        </p:txBody>
      </p:sp>
    </p:spTree>
    <p:extLst>
      <p:ext uri="{BB962C8B-B14F-4D97-AF65-F5344CB8AC3E}">
        <p14:creationId xmlns:p14="http://schemas.microsoft.com/office/powerpoint/2010/main" val="23691081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fr-FR"/>
              <a:t>Modifiez le style du titre</a:t>
            </a:r>
            <a:endParaRPr lang="en-US" dirty="0"/>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pic>
        <p:nvPicPr>
          <p:cNvPr id="33" name="Picture 25">
            <a:extLst>
              <a:ext uri="{FF2B5EF4-FFF2-40B4-BE49-F238E27FC236}">
                <a16:creationId xmlns:a16="http://schemas.microsoft.com/office/drawing/2014/main" id="{A677C226-D90C-2442-9C93-93880B858B33}"/>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34" name="Picture 26">
            <a:extLst>
              <a:ext uri="{FF2B5EF4-FFF2-40B4-BE49-F238E27FC236}">
                <a16:creationId xmlns:a16="http://schemas.microsoft.com/office/drawing/2014/main" id="{30065C5A-F2FD-AD4D-9CCF-68143EC4F750}"/>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Tree>
    <p:extLst>
      <p:ext uri="{BB962C8B-B14F-4D97-AF65-F5344CB8AC3E}">
        <p14:creationId xmlns:p14="http://schemas.microsoft.com/office/powerpoint/2010/main" val="3867075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position personnalisé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fr-FR"/>
              <a:t>Modifiez le style du titre</a:t>
            </a:r>
          </a:p>
        </p:txBody>
      </p:sp>
      <p:sp>
        <p:nvSpPr>
          <p:cNvPr id="3" name="Date Placeholder 2"/>
          <p:cNvSpPr>
            <a:spLocks noGrp="1"/>
          </p:cNvSpPr>
          <p:nvPr>
            <p:ph type="dt" sz="half" idx="10"/>
          </p:nvPr>
        </p:nvSpPr>
        <p:spPr/>
        <p:txBody>
          <a:bodyPr/>
          <a:lstStyle/>
          <a:p>
            <a:fld id="{7C7472B5-D1CA-5E40-A310-D36B391370CB}" type="datetime1">
              <a:rPr lang="fr-FR" smtClean="0"/>
              <a:t>08/11/2021</a:t>
            </a:fld>
            <a:endParaRPr lang="fr-FR"/>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32414688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r>
              <a:rPr lang="fr-FR" dirty="0"/>
              <a:t>13/12/21</a:t>
            </a:r>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102138388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08/11/2021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
        <p:nvSpPr>
          <p:cNvPr id="10" name="Rectangle 9">
            <a:extLst>
              <a:ext uri="{FF2B5EF4-FFF2-40B4-BE49-F238E27FC236}">
                <a16:creationId xmlns:a16="http://schemas.microsoft.com/office/drawing/2014/main" id="{F4D26281-BB3D-7B42-9B43-1ED5150B134C}"/>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0">
            <a:extLst>
              <a:ext uri="{FF2B5EF4-FFF2-40B4-BE49-F238E27FC236}">
                <a16:creationId xmlns:a16="http://schemas.microsoft.com/office/drawing/2014/main" id="{F348875A-A2CD-C14C-AFFA-3F4EBC6F6AD3}"/>
              </a:ext>
            </a:extLst>
          </p:cNvPr>
          <p:cNvPicPr>
            <a:picLocks noChangeAspect="1"/>
          </p:cNvPicPr>
          <p:nvPr userDrawn="1"/>
        </p:nvPicPr>
        <p:blipFill>
          <a:blip r:embed="rId2"/>
          <a:stretch>
            <a:fillRect/>
          </a:stretch>
        </p:blipFill>
        <p:spPr>
          <a:xfrm>
            <a:off x="7825117" y="80726"/>
            <a:ext cx="1203680" cy="496141"/>
          </a:xfrm>
          <a:prstGeom prst="rect">
            <a:avLst/>
          </a:prstGeom>
        </p:spPr>
      </p:pic>
    </p:spTree>
    <p:extLst>
      <p:ext uri="{BB962C8B-B14F-4D97-AF65-F5344CB8AC3E}">
        <p14:creationId xmlns:p14="http://schemas.microsoft.com/office/powerpoint/2010/main" val="2839564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userDrawn="1"/>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3D9F41-9739-CA42-982F-A1F4C225F8D4}" type="datetime1">
              <a:rPr lang="fr-FR" smtClean="0"/>
              <a:t>08/11/2021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userDrawn="1"/>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962811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userDrawn="1"/>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en-US"/>
              <a:t>Click to edit Master title style</a:t>
            </a:r>
            <a:endParaRPr lang="fr-FR"/>
          </a:p>
        </p:txBody>
      </p:sp>
      <p:sp>
        <p:nvSpPr>
          <p:cNvPr id="3" name="Date Placeholder 2"/>
          <p:cNvSpPr>
            <a:spLocks noGrp="1"/>
          </p:cNvSpPr>
          <p:nvPr>
            <p:ph type="dt" sz="half" idx="10"/>
          </p:nvPr>
        </p:nvSpPr>
        <p:spPr/>
        <p:txBody>
          <a:bodyPr/>
          <a:lstStyle/>
          <a:p>
            <a:fld id="{C2711762-67DF-4C43-B8D0-38C06516571C}" type="datetime1">
              <a:rPr lang="fr-FR" smtClean="0"/>
              <a:t>08/11/2021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a:p>
        </p:txBody>
      </p:sp>
    </p:spTree>
    <p:extLst>
      <p:ext uri="{BB962C8B-B14F-4D97-AF65-F5344CB8AC3E}">
        <p14:creationId xmlns:p14="http://schemas.microsoft.com/office/powerpoint/2010/main" val="3963280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userDrawn="1">
  <p:cSld name="1_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en-US" dirty="0"/>
              <a:t>Click to edit Master title style</a:t>
            </a:r>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spTree>
    <p:extLst>
      <p:ext uri="{BB962C8B-B14F-4D97-AF65-F5344CB8AC3E}">
        <p14:creationId xmlns:p14="http://schemas.microsoft.com/office/powerpoint/2010/main" val="40553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08/11/2021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4151288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1015" y="217118"/>
            <a:ext cx="7611368" cy="680225"/>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591015" y="1175657"/>
            <a:ext cx="7961971" cy="5069026"/>
          </a:xfrm>
          <a:prstGeom prst="rect">
            <a:avLst/>
          </a:prstGeom>
        </p:spPr>
        <p:txBody>
          <a:bodyPr vert="horz" lIns="91440" tIns="45720" rIns="91440" bIns="45720" rtlCol="0" anchor="ctr">
            <a:normAutofit/>
          </a:bodyPr>
          <a:lstStyle/>
          <a:p>
            <a:pPr marL="228600" marR="0" lvl="0"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Cliquez pour modifier les styles du texte du masque</a:t>
            </a:r>
          </a:p>
          <a:p>
            <a:pPr marL="228600" marR="0" lvl="1"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Deuxième niveau</a:t>
            </a:r>
          </a:p>
          <a:p>
            <a:pPr marL="228600" marR="0" lvl="2"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Troisième niveau</a:t>
            </a:r>
          </a:p>
          <a:p>
            <a:pPr marL="228600" marR="0" lvl="3"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Quatrième niveau</a:t>
            </a:r>
          </a:p>
          <a:p>
            <a:pPr marL="228600" marR="0" lvl="4"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Cinquième niveau</a:t>
            </a:r>
            <a:endParaRPr kumimoji="0" lang="en-US" sz="1800" b="0" i="0" u="none" strike="noStrike" kern="1200" cap="none" spc="0" normalizeH="0" baseline="0" noProof="0" dirty="0">
              <a:ln>
                <a:noFill/>
              </a:ln>
              <a:solidFill>
                <a:srgbClr val="44546A">
                  <a:lumMod val="75000"/>
                </a:srgbClr>
              </a:solidFill>
              <a:effectLst/>
              <a:uLnTx/>
              <a:uFillTx/>
              <a:latin typeface="+mn-lt"/>
              <a:ea typeface="+mn-ea"/>
              <a:cs typeface="+mn-cs"/>
            </a:endParaRPr>
          </a:p>
        </p:txBody>
      </p:sp>
      <p:sp>
        <p:nvSpPr>
          <p:cNvPr id="4" name="Date Placeholder 3"/>
          <p:cNvSpPr>
            <a:spLocks noGrp="1"/>
          </p:cNvSpPr>
          <p:nvPr>
            <p:ph type="dt" sz="half" idx="2"/>
          </p:nvPr>
        </p:nvSpPr>
        <p:spPr>
          <a:xfrm>
            <a:off x="6495585" y="6485126"/>
            <a:ext cx="2057400" cy="365125"/>
          </a:xfrm>
          <a:prstGeom prst="rect">
            <a:avLst/>
          </a:prstGeom>
        </p:spPr>
        <p:txBody>
          <a:bodyPr vert="horz" lIns="91440" tIns="45720" rIns="91440" bIns="45720" rtlCol="0" anchor="ctr"/>
          <a:lstStyle>
            <a:lvl1pPr algn="r">
              <a:defRPr sz="1200">
                <a:solidFill>
                  <a:schemeClr val="tx2">
                    <a:lumMod val="75000"/>
                  </a:schemeClr>
                </a:solidFill>
              </a:defRPr>
            </a:lvl1pPr>
          </a:lstStyle>
          <a:p>
            <a:fld id="{7C7472B5-D1CA-5E40-A310-D36B391370CB}" type="datetime1">
              <a:rPr lang="fr-FR" smtClean="0"/>
              <a:t>08/11/2021</a:t>
            </a:fld>
            <a:endParaRPr lang="fr-FR"/>
          </a:p>
        </p:txBody>
      </p:sp>
      <p:sp>
        <p:nvSpPr>
          <p:cNvPr id="5" name="Footer Placeholder 4"/>
          <p:cNvSpPr>
            <a:spLocks noGrp="1"/>
          </p:cNvSpPr>
          <p:nvPr>
            <p:ph type="ftr" sz="quarter" idx="3"/>
          </p:nvPr>
        </p:nvSpPr>
        <p:spPr>
          <a:xfrm>
            <a:off x="133817" y="6473117"/>
            <a:ext cx="4282065" cy="365125"/>
          </a:xfrm>
          <a:prstGeom prst="rect">
            <a:avLst/>
          </a:prstGeom>
        </p:spPr>
        <p:txBody>
          <a:bodyPr vert="horz" lIns="91440" tIns="45720" rIns="91440" bIns="45720" rtlCol="0" anchor="ctr"/>
          <a:lstStyle>
            <a:lvl1pPr algn="l">
              <a:defRPr sz="1200">
                <a:solidFill>
                  <a:schemeClr val="tx2">
                    <a:lumMod val="75000"/>
                  </a:schemeClr>
                </a:solidFill>
              </a:defRPr>
            </a:lvl1pPr>
          </a:lstStyle>
          <a:p>
            <a:endParaRPr lang="fr-FR" dirty="0"/>
          </a:p>
        </p:txBody>
      </p:sp>
      <p:sp>
        <p:nvSpPr>
          <p:cNvPr id="6" name="Slide Number Placeholder 5"/>
          <p:cNvSpPr>
            <a:spLocks noGrp="1"/>
          </p:cNvSpPr>
          <p:nvPr>
            <p:ph type="sldNum" sz="quarter" idx="4"/>
          </p:nvPr>
        </p:nvSpPr>
        <p:spPr>
          <a:xfrm>
            <a:off x="8552985" y="6473116"/>
            <a:ext cx="475811" cy="384884"/>
          </a:xfrm>
          <a:prstGeom prst="rect">
            <a:avLst/>
          </a:prstGeom>
        </p:spPr>
        <p:txBody>
          <a:bodyPr vert="horz" lIns="91440" tIns="45720" rIns="91440" bIns="45720" rtlCol="0" anchor="ctr"/>
          <a:lstStyle>
            <a:lvl1pPr algn="r">
              <a:defRPr sz="1200">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269026913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69" r:id="rId7"/>
    <p:sldLayoutId id="2147483670" r:id="rId8"/>
  </p:sldLayoutIdLst>
  <p:hf hdr="0" ftr="0" dt="0"/>
  <p:txStyles>
    <p:titleStyle>
      <a:lvl1pPr algn="l" defTabSz="914400" rtl="0" eaLnBrk="1" latinLnBrk="0" hangingPunct="1">
        <a:lnSpc>
          <a:spcPct val="90000"/>
        </a:lnSpc>
        <a:spcBef>
          <a:spcPct val="0"/>
        </a:spcBef>
        <a:buNone/>
        <a:defRPr sz="3200" kern="1200">
          <a:solidFill>
            <a:schemeClr val="tx2">
              <a:lumMod val="75000"/>
            </a:schemeClr>
          </a:solidFill>
          <a:latin typeface="+mj-lt"/>
          <a:ea typeface="+mj-ea"/>
          <a:cs typeface="+mj-cs"/>
        </a:defRPr>
      </a:lvl1pPr>
    </p:titleStyle>
    <p:body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0.png"/><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24.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24.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10.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36.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566303" y="1314678"/>
            <a:ext cx="7096405" cy="1625047"/>
          </a:xfrm>
        </p:spPr>
        <p:txBody>
          <a:bodyPr/>
          <a:lstStyle/>
          <a:p>
            <a:r>
              <a:rPr lang="fr-FR" sz="3600"/>
              <a:t>Deep Natural Language Processing for User Representation</a:t>
            </a:r>
            <a:endParaRPr lang="fr-FR" sz="3200"/>
          </a:p>
        </p:txBody>
      </p:sp>
      <p:sp>
        <p:nvSpPr>
          <p:cNvPr id="10" name="Subtitle 6">
            <a:extLst>
              <a:ext uri="{FF2B5EF4-FFF2-40B4-BE49-F238E27FC236}">
                <a16:creationId xmlns:a16="http://schemas.microsoft.com/office/drawing/2014/main" id="{92254FEC-F54C-9744-8155-8A1BD9F2E868}"/>
              </a:ext>
            </a:extLst>
          </p:cNvPr>
          <p:cNvSpPr>
            <a:spLocks noGrp="1"/>
          </p:cNvSpPr>
          <p:nvPr>
            <p:ph type="subTitle" idx="1"/>
          </p:nvPr>
        </p:nvSpPr>
        <p:spPr>
          <a:xfrm>
            <a:off x="1566303" y="3064090"/>
            <a:ext cx="7289598" cy="631088"/>
          </a:xfrm>
        </p:spPr>
        <p:txBody>
          <a:bodyPr>
            <a:normAutofit lnSpcReduction="10000"/>
          </a:bodyPr>
          <a:lstStyle/>
          <a:p>
            <a:r>
              <a:rPr lang="fr-FR" sz="2000"/>
              <a:t>Traitement du langage naturel profond pour la modélisation d’utilisateurs</a:t>
            </a:r>
          </a:p>
        </p:txBody>
      </p:sp>
      <p:sp>
        <p:nvSpPr>
          <p:cNvPr id="4" name="Content Placeholder 3">
            <a:extLst>
              <a:ext uri="{FF2B5EF4-FFF2-40B4-BE49-F238E27FC236}">
                <a16:creationId xmlns:a16="http://schemas.microsoft.com/office/drawing/2014/main" id="{00200A3A-7312-6D4C-B7FD-AF6FE922C283}"/>
              </a:ext>
            </a:extLst>
          </p:cNvPr>
          <p:cNvSpPr>
            <a:spLocks noGrp="1"/>
          </p:cNvSpPr>
          <p:nvPr>
            <p:ph sz="quarter" idx="11"/>
          </p:nvPr>
        </p:nvSpPr>
        <p:spPr>
          <a:xfrm>
            <a:off x="1566303" y="3744388"/>
            <a:ext cx="7096405" cy="464358"/>
          </a:xfrm>
        </p:spPr>
        <p:txBody>
          <a:bodyPr>
            <a:normAutofit/>
          </a:bodyPr>
          <a:lstStyle/>
          <a:p>
            <a:r>
              <a:rPr lang="fr-FR" sz="2000" dirty="0"/>
              <a:t>Clara Gainon de Forsan de Gabriac </a:t>
            </a:r>
            <a:r>
              <a:rPr lang="fr-FR" sz="1800" dirty="0"/>
              <a:t>– 13 décembre2021</a:t>
            </a:r>
            <a:endParaRPr lang="fr-FR" sz="2000" dirty="0"/>
          </a:p>
        </p:txBody>
      </p:sp>
      <p:sp>
        <p:nvSpPr>
          <p:cNvPr id="12" name="Content Placeholder 3">
            <a:extLst>
              <a:ext uri="{FF2B5EF4-FFF2-40B4-BE49-F238E27FC236}">
                <a16:creationId xmlns:a16="http://schemas.microsoft.com/office/drawing/2014/main" id="{174D31C7-8E1B-FD41-B79D-15ECF793A7AE}"/>
              </a:ext>
            </a:extLst>
          </p:cNvPr>
          <p:cNvSpPr txBox="1">
            <a:spLocks/>
          </p:cNvSpPr>
          <p:nvPr/>
        </p:nvSpPr>
        <p:spPr>
          <a:xfrm>
            <a:off x="1553778" y="4340935"/>
            <a:ext cx="5371119" cy="457200"/>
          </a:xfrm>
          <a:prstGeom prst="rect">
            <a:avLst/>
          </a:prstGeom>
        </p:spPr>
        <p:txBody>
          <a:bodyPr vert="horz" lIns="91440" tIns="45720" rIns="91440" bIns="45720" rtlCol="0" anchor="b">
            <a:normAutofit/>
          </a:bodyPr>
          <a:lstStyle>
            <a:lvl1pPr marL="0" marR="0" indent="0" algn="l" defTabSz="914400" rtl="0" eaLnBrk="1" fontAlgn="auto" latinLnBrk="0" hangingPunct="1">
              <a:lnSpc>
                <a:spcPct val="90000"/>
              </a:lnSpc>
              <a:spcBef>
                <a:spcPts val="1000"/>
              </a:spcBef>
              <a:spcAft>
                <a:spcPts val="0"/>
              </a:spcAft>
              <a:buClrTx/>
              <a:buSzPct val="90000"/>
              <a:buFont typeface="Menlo-Regular" charset="0"/>
              <a:buNone/>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000" b="1"/>
              <a:t>J</a:t>
            </a:r>
            <a:r>
              <a:rPr lang="fr-FR" sz="1800" b="1"/>
              <a:t>URY DE </a:t>
            </a:r>
            <a:r>
              <a:rPr lang="fr-FR" sz="2000" b="1"/>
              <a:t>T</a:t>
            </a:r>
            <a:r>
              <a:rPr lang="fr-FR" sz="1800" b="1"/>
              <a:t>HESE</a:t>
            </a:r>
            <a:endParaRPr lang="fr-FR" sz="1800"/>
          </a:p>
        </p:txBody>
      </p:sp>
      <p:sp>
        <p:nvSpPr>
          <p:cNvPr id="3" name="TextBox 2">
            <a:extLst>
              <a:ext uri="{FF2B5EF4-FFF2-40B4-BE49-F238E27FC236}">
                <a16:creationId xmlns:a16="http://schemas.microsoft.com/office/drawing/2014/main" id="{996BF1E6-33DC-E349-938E-7073084020DD}"/>
              </a:ext>
            </a:extLst>
          </p:cNvPr>
          <p:cNvSpPr txBox="1"/>
          <p:nvPr/>
        </p:nvSpPr>
        <p:spPr>
          <a:xfrm>
            <a:off x="1706479" y="4804717"/>
            <a:ext cx="1366849" cy="923330"/>
          </a:xfrm>
          <a:prstGeom prst="rect">
            <a:avLst/>
          </a:prstGeom>
          <a:noFill/>
        </p:spPr>
        <p:txBody>
          <a:bodyPr wrap="none" rtlCol="0">
            <a:spAutoFit/>
          </a:bodyPr>
          <a:lstStyle/>
          <a:p>
            <a:pPr algn="ctr"/>
            <a:r>
              <a:rPr lang="fr-FR" b="1"/>
              <a:t>Rapporteurs</a:t>
            </a:r>
          </a:p>
          <a:p>
            <a:pPr algn="ctr"/>
            <a:r>
              <a:rPr lang="fr-FR"/>
              <a:t>Anne Boyer</a:t>
            </a:r>
          </a:p>
          <a:p>
            <a:pPr algn="ctr"/>
            <a:r>
              <a:rPr lang="fr-FR"/>
              <a:t>Julien Velcin</a:t>
            </a:r>
          </a:p>
        </p:txBody>
      </p:sp>
      <p:sp>
        <p:nvSpPr>
          <p:cNvPr id="11" name="TextBox 10">
            <a:extLst>
              <a:ext uri="{FF2B5EF4-FFF2-40B4-BE49-F238E27FC236}">
                <a16:creationId xmlns:a16="http://schemas.microsoft.com/office/drawing/2014/main" id="{7F56516B-3F1E-C945-B0AD-B90DEC654D36}"/>
              </a:ext>
            </a:extLst>
          </p:cNvPr>
          <p:cNvSpPr txBox="1"/>
          <p:nvPr/>
        </p:nvSpPr>
        <p:spPr>
          <a:xfrm>
            <a:off x="3162889" y="4804717"/>
            <a:ext cx="2173737" cy="923330"/>
          </a:xfrm>
          <a:prstGeom prst="rect">
            <a:avLst/>
          </a:prstGeom>
          <a:noFill/>
        </p:spPr>
        <p:txBody>
          <a:bodyPr wrap="none" rtlCol="0">
            <a:spAutoFit/>
          </a:bodyPr>
          <a:lstStyle/>
          <a:p>
            <a:pPr algn="ctr"/>
            <a:r>
              <a:rPr lang="fr-FR" b="1"/>
              <a:t>Examinateurs</a:t>
            </a:r>
          </a:p>
          <a:p>
            <a:pPr algn="ctr"/>
            <a:r>
              <a:rPr lang="fr-FR"/>
              <a:t>Mohamed Chetouani</a:t>
            </a:r>
          </a:p>
          <a:p>
            <a:pPr algn="ctr"/>
            <a:r>
              <a:rPr lang="fr-FR"/>
              <a:t>Alejandro Bellogin</a:t>
            </a:r>
          </a:p>
        </p:txBody>
      </p:sp>
      <p:sp>
        <p:nvSpPr>
          <p:cNvPr id="13" name="TextBox 12">
            <a:extLst>
              <a:ext uri="{FF2B5EF4-FFF2-40B4-BE49-F238E27FC236}">
                <a16:creationId xmlns:a16="http://schemas.microsoft.com/office/drawing/2014/main" id="{F2567427-56D2-304E-B8E4-6E1EBFDC64D2}"/>
              </a:ext>
            </a:extLst>
          </p:cNvPr>
          <p:cNvSpPr txBox="1"/>
          <p:nvPr/>
        </p:nvSpPr>
        <p:spPr>
          <a:xfrm>
            <a:off x="5273003" y="4804717"/>
            <a:ext cx="1652376" cy="923330"/>
          </a:xfrm>
          <a:prstGeom prst="rect">
            <a:avLst/>
          </a:prstGeom>
          <a:noFill/>
        </p:spPr>
        <p:txBody>
          <a:bodyPr wrap="none" rtlCol="0">
            <a:spAutoFit/>
          </a:bodyPr>
          <a:lstStyle/>
          <a:p>
            <a:pPr algn="ctr"/>
            <a:r>
              <a:rPr lang="fr-FR" b="1" dirty="0"/>
              <a:t>Encadrants</a:t>
            </a:r>
          </a:p>
          <a:p>
            <a:pPr algn="ctr"/>
            <a:r>
              <a:rPr lang="fr-FR" dirty="0"/>
              <a:t>Patrick Gallinari</a:t>
            </a:r>
          </a:p>
          <a:p>
            <a:pPr algn="ctr"/>
            <a:r>
              <a:rPr lang="fr-FR" dirty="0"/>
              <a:t>Vincent Guigue</a:t>
            </a:r>
          </a:p>
        </p:txBody>
      </p:sp>
    </p:spTree>
    <p:extLst>
      <p:ext uri="{BB962C8B-B14F-4D97-AF65-F5344CB8AC3E}">
        <p14:creationId xmlns:p14="http://schemas.microsoft.com/office/powerpoint/2010/main" val="2394234445"/>
      </p:ext>
    </p:extLst>
  </p:cSld>
  <p:clrMapOvr>
    <a:masterClrMapping/>
  </p:clrMapOvr>
  <mc:AlternateContent xmlns:mc="http://schemas.openxmlformats.org/markup-compatibility/2006" xmlns:p14="http://schemas.microsoft.com/office/powerpoint/2010/main">
    <mc:Choice Requires="p14">
      <p:transition p14:dur="300" advTm="8914">
        <p:fade/>
      </p:transition>
    </mc:Choice>
    <mc:Fallback xmlns="">
      <p:transition advTm="891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9</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35246" y="1162388"/>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2756"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2756"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2756"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6373"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6373"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3923"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89305"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1690"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7072"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1691"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1690"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1690"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88506"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2856"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4139"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4139"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898392"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Tree>
    <p:custDataLst>
      <p:tags r:id="rId1"/>
    </p:custDataLst>
    <p:extLst>
      <p:ext uri="{BB962C8B-B14F-4D97-AF65-F5344CB8AC3E}">
        <p14:creationId xmlns:p14="http://schemas.microsoft.com/office/powerpoint/2010/main" val="3968193674"/>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4EE585-78D1-0444-AF39-39501C6BFB1C}"/>
              </a:ext>
            </a:extLst>
          </p:cNvPr>
          <p:cNvSpPr/>
          <p:nvPr/>
        </p:nvSpPr>
        <p:spPr>
          <a:xfrm>
            <a:off x="3905572" y="2231476"/>
            <a:ext cx="1797804" cy="3526641"/>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10</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26300" y="1145561"/>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5095"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5095"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5095"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8712"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8712"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6262"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91644"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4029"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9411"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4030"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4029"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4029"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90845"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5195"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6478"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6478"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900731"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 name="ZoneTexte 2">
            <a:extLst>
              <a:ext uri="{FF2B5EF4-FFF2-40B4-BE49-F238E27FC236}">
                <a16:creationId xmlns:a16="http://schemas.microsoft.com/office/drawing/2014/main" id="{6D3ECD0A-7B50-E246-A6AD-B7039D5D048A}"/>
              </a:ext>
            </a:extLst>
          </p:cNvPr>
          <p:cNvSpPr txBox="1"/>
          <p:nvPr/>
        </p:nvSpPr>
        <p:spPr>
          <a:xfrm>
            <a:off x="3573978" y="5853976"/>
            <a:ext cx="2478884" cy="369332"/>
          </a:xfrm>
          <a:prstGeom prst="rect">
            <a:avLst/>
          </a:prstGeom>
          <a:noFill/>
        </p:spPr>
        <p:txBody>
          <a:bodyPr wrap="none" rtlCol="0">
            <a:spAutoFit/>
          </a:bodyPr>
          <a:lstStyle/>
          <a:p>
            <a:r>
              <a:rPr lang="en-US" dirty="0">
                <a:solidFill>
                  <a:schemeClr val="accent4">
                    <a:lumMod val="75000"/>
                  </a:schemeClr>
                </a:solidFill>
              </a:rPr>
              <a:t>Representation Learning</a:t>
            </a:r>
          </a:p>
        </p:txBody>
      </p:sp>
    </p:spTree>
    <p:custDataLst>
      <p:tags r:id="rId1"/>
    </p:custDataLst>
    <p:extLst>
      <p:ext uri="{BB962C8B-B14F-4D97-AF65-F5344CB8AC3E}">
        <p14:creationId xmlns:p14="http://schemas.microsoft.com/office/powerpoint/2010/main" val="3420864075"/>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C2EA8A-6729-1044-AD68-D1195E210BF4}"/>
              </a:ext>
            </a:extLst>
          </p:cNvPr>
          <p:cNvSpPr>
            <a:spLocks noGrp="1"/>
          </p:cNvSpPr>
          <p:nvPr>
            <p:ph type="sldNum" sz="quarter" idx="12"/>
          </p:nvPr>
        </p:nvSpPr>
        <p:spPr/>
        <p:txBody>
          <a:bodyPr/>
          <a:lstStyle/>
          <a:p>
            <a:fld id="{30CCB0C1-2DF4-8B4C-AC0E-201D3DFFEAFD}" type="slidenum">
              <a:rPr lang="fr-FR" smtClean="0"/>
              <a:pPr/>
              <a:t>11</a:t>
            </a:fld>
            <a:endParaRPr lang="fr-FR"/>
          </a:p>
        </p:txBody>
      </p:sp>
      <p:sp>
        <p:nvSpPr>
          <p:cNvPr id="18" name="Titre 17">
            <a:extLst>
              <a:ext uri="{FF2B5EF4-FFF2-40B4-BE49-F238E27FC236}">
                <a16:creationId xmlns:a16="http://schemas.microsoft.com/office/drawing/2014/main" id="{5EAFE5A5-3060-9045-B972-01D0A53E4060}"/>
              </a:ext>
            </a:extLst>
          </p:cNvPr>
          <p:cNvSpPr>
            <a:spLocks noGrp="1"/>
          </p:cNvSpPr>
          <p:nvPr>
            <p:ph type="title"/>
          </p:nvPr>
        </p:nvSpPr>
        <p:spPr/>
        <p:txBody>
          <a:bodyPr/>
          <a:lstStyle/>
          <a:p>
            <a:r>
              <a:rPr lang="en-US" dirty="0"/>
              <a:t>Outline</a:t>
            </a:r>
          </a:p>
        </p:txBody>
      </p:sp>
      <p:sp>
        <p:nvSpPr>
          <p:cNvPr id="20" name="Espace réservé du contenu 19">
            <a:extLst>
              <a:ext uri="{FF2B5EF4-FFF2-40B4-BE49-F238E27FC236}">
                <a16:creationId xmlns:a16="http://schemas.microsoft.com/office/drawing/2014/main" id="{B0692BE2-742B-BD47-9A19-7F63DFBF8269}"/>
              </a:ext>
            </a:extLst>
          </p:cNvPr>
          <p:cNvSpPr>
            <a:spLocks noGrp="1"/>
          </p:cNvSpPr>
          <p:nvPr>
            <p:ph idx="1"/>
          </p:nvPr>
        </p:nvSpPr>
        <p:spPr/>
        <p:txBody>
          <a:bodyPr/>
          <a:lstStyle/>
          <a:p>
            <a:pPr marL="457200" indent="-457200">
              <a:buFont typeface="+mj-lt"/>
              <a:buAutoNum type="arabicPeriod"/>
            </a:pPr>
            <a:r>
              <a:rPr lang="en-US" dirty="0"/>
              <a:t>Refining User Understanding In Recommendation Via NLP (HRAN)</a:t>
            </a:r>
          </a:p>
          <a:p>
            <a:pPr marL="457200" indent="-457200">
              <a:buFont typeface="+mj-lt"/>
              <a:buAutoNum type="arabicPeriod"/>
            </a:pPr>
            <a:r>
              <a:rPr lang="en-US" dirty="0"/>
              <a:t>An NLP Approach To Professional Profile Learning And Evaluation (Resume)</a:t>
            </a:r>
          </a:p>
          <a:p>
            <a:pPr marL="457200" indent="-457200">
              <a:buFont typeface="+mj-lt"/>
              <a:buAutoNum type="arabicPeriod"/>
            </a:pPr>
            <a:r>
              <a:rPr lang="en-US" dirty="0"/>
              <a:t>User Dynamic Modeling</a:t>
            </a:r>
          </a:p>
          <a:p>
            <a:pPr marL="457200" indent="-457200">
              <a:buFont typeface="+mj-lt"/>
              <a:buAutoNum type="arabicPeriod"/>
            </a:pPr>
            <a:r>
              <a:rPr lang="fr-FR" dirty="0"/>
              <a:t>Conclusion &amp; Perspective</a:t>
            </a:r>
          </a:p>
        </p:txBody>
      </p:sp>
    </p:spTree>
    <p:custDataLst>
      <p:tags r:id="rId1"/>
    </p:custDataLst>
    <p:extLst>
      <p:ext uri="{BB962C8B-B14F-4D97-AF65-F5344CB8AC3E}">
        <p14:creationId xmlns:p14="http://schemas.microsoft.com/office/powerpoint/2010/main" val="4087270972"/>
      </p:ext>
    </p:extLst>
  </p:cSld>
  <p:clrMapOvr>
    <a:masterClrMapping/>
  </p:clrMapOvr>
  <mc:AlternateContent xmlns:mc="http://schemas.openxmlformats.org/markup-compatibility/2006" xmlns:p14="http://schemas.microsoft.com/office/powerpoint/2010/main">
    <mc:Choice Requires="p14">
      <p:transition p14:dur="300" advTm="78254">
        <p:fade/>
      </p:transition>
    </mc:Choice>
    <mc:Fallback xmlns="">
      <p:transition advTm="78254">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34478"/>
          </a:xfrm>
        </p:spPr>
        <p:txBody>
          <a:bodyPr/>
          <a:lstStyle/>
          <a:p>
            <a:r>
              <a:rPr lang="en-US" dirty="0"/>
              <a:t>REFINING USER UNDERSTANDING IN RECOMMENDATION VIA NLP</a:t>
            </a:r>
            <a:endParaRPr lang="en-US" sz="3200" dirty="0">
              <a:latin typeface="+mn-lt"/>
            </a:endParaRPr>
          </a:p>
        </p:txBody>
      </p:sp>
      <p:sp>
        <p:nvSpPr>
          <p:cNvPr id="32" name="TextBox 31">
            <a:extLst>
              <a:ext uri="{FF2B5EF4-FFF2-40B4-BE49-F238E27FC236}">
                <a16:creationId xmlns:a16="http://schemas.microsoft.com/office/drawing/2014/main" id="{0C1B20E2-0725-A44D-AE72-9D12EC7B6CE8}"/>
              </a:ext>
            </a:extLst>
          </p:cNvPr>
          <p:cNvSpPr txBox="1"/>
          <p:nvPr/>
        </p:nvSpPr>
        <p:spPr>
          <a:xfrm>
            <a:off x="261941" y="2589789"/>
            <a:ext cx="8596375" cy="830997"/>
          </a:xfrm>
          <a:prstGeom prst="rect">
            <a:avLst/>
          </a:prstGeom>
          <a:noFill/>
        </p:spPr>
        <p:txBody>
          <a:bodyPr wrap="square" rtlCol="0">
            <a:spAutoFit/>
          </a:bodyPr>
          <a:lstStyle/>
          <a:p>
            <a:pPr algn="ctr"/>
            <a:r>
              <a:rPr lang="fr-FR" sz="1600" i="1" dirty="0">
                <a:solidFill>
                  <a:schemeClr val="bg1">
                    <a:alpha val="80000"/>
                  </a:schemeClr>
                </a:solidFill>
              </a:rPr>
              <a:t> RNN &amp; modèle d’attention pour l’apprentissage de profils textuels personnalisés</a:t>
            </a:r>
          </a:p>
          <a:p>
            <a:pPr algn="ctr"/>
            <a:r>
              <a:rPr lang="fr-FR" sz="1600" dirty="0">
                <a:solidFill>
                  <a:schemeClr val="bg1">
                    <a:alpha val="80000"/>
                  </a:schemeClr>
                </a:solidFill>
              </a:rPr>
              <a:t>Charles-Emmanuel Dias, Clara Gainon de Forsan de Gabriac, Vincent Guigue, and Patrick Gallinari </a:t>
            </a:r>
            <a:br>
              <a:rPr lang="fr-FR" sz="1600" dirty="0">
                <a:solidFill>
                  <a:schemeClr val="bg1">
                    <a:alpha val="80000"/>
                  </a:schemeClr>
                </a:solidFill>
              </a:rPr>
            </a:br>
            <a:r>
              <a:rPr lang="fr-FR" sz="1600" dirty="0">
                <a:solidFill>
                  <a:schemeClr val="bg1">
                    <a:alpha val="80000"/>
                  </a:schemeClr>
                </a:solidFill>
              </a:rPr>
              <a:t>CORIA 2018</a:t>
            </a:r>
          </a:p>
        </p:txBody>
      </p:sp>
    </p:spTree>
    <p:extLst>
      <p:ext uri="{BB962C8B-B14F-4D97-AF65-F5344CB8AC3E}">
        <p14:creationId xmlns:p14="http://schemas.microsoft.com/office/powerpoint/2010/main" val="1530754405"/>
      </p:ext>
    </p:extLst>
  </p:cSld>
  <p:clrMapOvr>
    <a:masterClrMapping/>
  </p:clrMapOvr>
  <mc:AlternateContent xmlns:mc="http://schemas.openxmlformats.org/markup-compatibility/2006" xmlns:p14="http://schemas.microsoft.com/office/powerpoint/2010/main">
    <mc:Choice Requires="p14">
      <p:transition p14:dur="300" advTm="16386">
        <p:fade/>
      </p:transition>
    </mc:Choice>
    <mc:Fallback xmlns="">
      <p:transition advTm="1638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13</a:t>
            </a:fld>
            <a:endParaRPr lang="en-US"/>
          </a:p>
        </p:txBody>
      </p:sp>
      <p:sp>
        <p:nvSpPr>
          <p:cNvPr id="3" name="ZoneTexte 2">
            <a:extLst>
              <a:ext uri="{FF2B5EF4-FFF2-40B4-BE49-F238E27FC236}">
                <a16:creationId xmlns:a16="http://schemas.microsoft.com/office/drawing/2014/main" id="{477321BD-47FC-2244-9760-697AB2957F26}"/>
              </a:ext>
            </a:extLst>
          </p:cNvPr>
          <p:cNvSpPr txBox="1"/>
          <p:nvPr/>
        </p:nvSpPr>
        <p:spPr>
          <a:xfrm>
            <a:off x="4572000" y="1372611"/>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6" name="ZoneTexte 5">
            <a:extLst>
              <a:ext uri="{FF2B5EF4-FFF2-40B4-BE49-F238E27FC236}">
                <a16:creationId xmlns:a16="http://schemas.microsoft.com/office/drawing/2014/main" id="{791BC235-8120-3145-AD83-46B38344347B}"/>
              </a:ext>
            </a:extLst>
          </p:cNvPr>
          <p:cNvSpPr txBox="1"/>
          <p:nvPr/>
        </p:nvSpPr>
        <p:spPr>
          <a:xfrm>
            <a:off x="431787" y="1372612"/>
            <a:ext cx="4140214" cy="1292662"/>
          </a:xfrm>
          <a:prstGeom prst="rect">
            <a:avLst/>
          </a:prstGeom>
          <a:noFill/>
        </p:spPr>
        <p:txBody>
          <a:bodyPr wrap="square" rtlCol="0">
            <a:spAutoFit/>
          </a:bodyPr>
          <a:lstStyle/>
          <a:p>
            <a:pPr algn="ctr"/>
            <a:r>
              <a:rPr lang="en-US" sz="2400">
                <a:solidFill>
                  <a:schemeClr val="accent1">
                    <a:lumMod val="75000"/>
                  </a:schemeClr>
                </a:solidFill>
              </a:rPr>
              <a:t>Motivation</a:t>
            </a:r>
          </a:p>
          <a:p>
            <a:pPr algn="ctr"/>
            <a:r>
              <a:rPr lang="en-US"/>
              <a:t>Refining </a:t>
            </a:r>
            <a:r>
              <a:rPr lang="en-US" b="1"/>
              <a:t>user understading</a:t>
            </a:r>
          </a:p>
          <a:p>
            <a:pPr algn="ctr"/>
            <a:r>
              <a:rPr lang="en-US"/>
              <a:t>Good prediction </a:t>
            </a:r>
            <a:r>
              <a:rPr lang="en-US" b="1"/>
              <a:t>accuracy</a:t>
            </a:r>
          </a:p>
          <a:p>
            <a:pPr algn="ctr"/>
            <a:r>
              <a:rPr lang="en-US"/>
              <a:t>Prediction </a:t>
            </a:r>
            <a:r>
              <a:rPr lang="en-US" b="1"/>
              <a:t>Explainability</a:t>
            </a:r>
          </a:p>
        </p:txBody>
      </p:sp>
    </p:spTree>
    <p:custDataLst>
      <p:tags r:id="rId1"/>
    </p:custDataLst>
    <p:extLst>
      <p:ext uri="{BB962C8B-B14F-4D97-AF65-F5344CB8AC3E}">
        <p14:creationId xmlns:p14="http://schemas.microsoft.com/office/powerpoint/2010/main" val="78124313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 coins arrondis 20">
            <a:extLst>
              <a:ext uri="{FF2B5EF4-FFF2-40B4-BE49-F238E27FC236}">
                <a16:creationId xmlns:a16="http://schemas.microsoft.com/office/drawing/2014/main" id="{3FCF2401-0F41-4F44-869C-444EA431CF93}"/>
              </a:ext>
            </a:extLst>
          </p:cNvPr>
          <p:cNvSpPr/>
          <p:nvPr/>
        </p:nvSpPr>
        <p:spPr>
          <a:xfrm>
            <a:off x="1237520" y="4469718"/>
            <a:ext cx="6668958"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14</a:t>
            </a:fld>
            <a:endParaRPr lang="en-US"/>
          </a:p>
        </p:txBody>
      </p:sp>
      <p:sp>
        <p:nvSpPr>
          <p:cNvPr id="3" name="ZoneTexte 2">
            <a:extLst>
              <a:ext uri="{FF2B5EF4-FFF2-40B4-BE49-F238E27FC236}">
                <a16:creationId xmlns:a16="http://schemas.microsoft.com/office/drawing/2014/main" id="{477321BD-47FC-2244-9760-697AB2957F26}"/>
              </a:ext>
            </a:extLst>
          </p:cNvPr>
          <p:cNvSpPr txBox="1"/>
          <p:nvPr/>
        </p:nvSpPr>
        <p:spPr>
          <a:xfrm>
            <a:off x="4572000" y="1372611"/>
            <a:ext cx="4140214" cy="1015663"/>
          </a:xfrm>
          <a:prstGeom prst="rect">
            <a:avLst/>
          </a:prstGeom>
          <a:noFill/>
        </p:spPr>
        <p:txBody>
          <a:bodyPr wrap="square" rtlCol="0">
            <a:spAutoFit/>
          </a:bodyPr>
          <a:lstStyle/>
          <a:p>
            <a:pPr algn="ctr"/>
            <a:r>
              <a:rPr lang="en-US" sz="2400">
                <a:solidFill>
                  <a:schemeClr val="accent1">
                    <a:lumMod val="75000"/>
                  </a:schemeClr>
                </a:solidFill>
              </a:rPr>
              <a:t>Intuition</a:t>
            </a:r>
            <a:endParaRPr lang="en-US">
              <a:solidFill>
                <a:schemeClr val="accent1">
                  <a:lumMod val="75000"/>
                </a:schemeClr>
              </a:solidFill>
            </a:endParaRPr>
          </a:p>
          <a:p>
            <a:pPr algn="ctr"/>
            <a:r>
              <a:rPr lang="en-US"/>
              <a:t>Reviews can help </a:t>
            </a:r>
            <a:r>
              <a:rPr lang="en-US" b="1"/>
              <a:t>improve  performances </a:t>
            </a:r>
          </a:p>
          <a:p>
            <a:pPr algn="ctr"/>
            <a:r>
              <a:rPr lang="en-US"/>
              <a:t>&amp; make predictions </a:t>
            </a:r>
            <a:r>
              <a:rPr lang="en-US" b="1"/>
              <a:t>understandable</a:t>
            </a:r>
            <a:r>
              <a:rPr lang="en-US"/>
              <a:t>.</a:t>
            </a:r>
          </a:p>
        </p:txBody>
      </p:sp>
      <p:sp>
        <p:nvSpPr>
          <p:cNvPr id="5" name="ZoneTexte 4">
            <a:extLst>
              <a:ext uri="{FF2B5EF4-FFF2-40B4-BE49-F238E27FC236}">
                <a16:creationId xmlns:a16="http://schemas.microsoft.com/office/drawing/2014/main" id="{A8FBC9A1-E9CD-8B4E-9F8C-0B8D9B5A0E83}"/>
              </a:ext>
            </a:extLst>
          </p:cNvPr>
          <p:cNvSpPr txBox="1"/>
          <p:nvPr/>
        </p:nvSpPr>
        <p:spPr>
          <a:xfrm>
            <a:off x="485805" y="2644651"/>
            <a:ext cx="8172387" cy="1292662"/>
          </a:xfrm>
          <a:prstGeom prst="rect">
            <a:avLst/>
          </a:prstGeom>
          <a:noFill/>
        </p:spPr>
        <p:txBody>
          <a:bodyPr wrap="square" rtlCol="0">
            <a:spAutoFit/>
          </a:bodyPr>
          <a:lstStyle/>
          <a:p>
            <a:pPr algn="ctr"/>
            <a:r>
              <a:rPr lang="en-US" sz="2400">
                <a:solidFill>
                  <a:schemeClr val="accent1">
                    <a:lumMod val="75000"/>
                  </a:schemeClr>
                </a:solidFill>
              </a:rPr>
              <a:t>Approach</a:t>
            </a:r>
          </a:p>
          <a:p>
            <a:pPr algn="ctr"/>
            <a:r>
              <a:rPr lang="en-US"/>
              <a:t>Rating </a:t>
            </a:r>
            <a:r>
              <a:rPr lang="en-US" b="1"/>
              <a:t>regression</a:t>
            </a:r>
          </a:p>
          <a:p>
            <a:pPr algn="ctr"/>
            <a:r>
              <a:rPr lang="en-US"/>
              <a:t> + </a:t>
            </a:r>
          </a:p>
          <a:p>
            <a:pPr algn="ctr"/>
            <a:r>
              <a:rPr lang="en-US" b="1"/>
              <a:t>Sentiment</a:t>
            </a:r>
            <a:r>
              <a:rPr lang="en-US"/>
              <a:t> analysis</a:t>
            </a:r>
          </a:p>
        </p:txBody>
      </p:sp>
      <p:sp>
        <p:nvSpPr>
          <p:cNvPr id="6" name="ZoneTexte 5">
            <a:extLst>
              <a:ext uri="{FF2B5EF4-FFF2-40B4-BE49-F238E27FC236}">
                <a16:creationId xmlns:a16="http://schemas.microsoft.com/office/drawing/2014/main" id="{791BC235-8120-3145-AD83-46B38344347B}"/>
              </a:ext>
            </a:extLst>
          </p:cNvPr>
          <p:cNvSpPr txBox="1"/>
          <p:nvPr/>
        </p:nvSpPr>
        <p:spPr>
          <a:xfrm>
            <a:off x="431787" y="1372612"/>
            <a:ext cx="4140214" cy="1015663"/>
          </a:xfrm>
          <a:prstGeom prst="rect">
            <a:avLst/>
          </a:prstGeom>
          <a:noFill/>
        </p:spPr>
        <p:txBody>
          <a:bodyPr wrap="square" rtlCol="0">
            <a:spAutoFit/>
          </a:bodyPr>
          <a:lstStyle/>
          <a:p>
            <a:pPr algn="ctr"/>
            <a:r>
              <a:rPr lang="en-US" sz="2400">
                <a:solidFill>
                  <a:schemeClr val="accent1">
                    <a:lumMod val="75000"/>
                  </a:schemeClr>
                </a:solidFill>
              </a:rPr>
              <a:t>Motivation</a:t>
            </a:r>
          </a:p>
          <a:p>
            <a:pPr algn="ctr"/>
            <a:r>
              <a:rPr lang="en-US"/>
              <a:t>Good prediction </a:t>
            </a:r>
            <a:r>
              <a:rPr lang="en-US" b="1"/>
              <a:t>accuracy</a:t>
            </a:r>
          </a:p>
          <a:p>
            <a:pPr algn="ctr"/>
            <a:r>
              <a:rPr lang="en-US"/>
              <a:t>Prediction </a:t>
            </a:r>
            <a:r>
              <a:rPr lang="en-US" b="1"/>
              <a:t>Explainability</a:t>
            </a:r>
          </a:p>
        </p:txBody>
      </p:sp>
      <p:grpSp>
        <p:nvGrpSpPr>
          <p:cNvPr id="19" name="Groupe 18">
            <a:extLst>
              <a:ext uri="{FF2B5EF4-FFF2-40B4-BE49-F238E27FC236}">
                <a16:creationId xmlns:a16="http://schemas.microsoft.com/office/drawing/2014/main" id="{602366BF-71B4-764F-9433-8C87A50E1795}"/>
              </a:ext>
            </a:extLst>
          </p:cNvPr>
          <p:cNvGrpSpPr/>
          <p:nvPr/>
        </p:nvGrpSpPr>
        <p:grpSpPr>
          <a:xfrm>
            <a:off x="1297171" y="4645882"/>
            <a:ext cx="6549655" cy="1926981"/>
            <a:chOff x="774890" y="4469719"/>
            <a:chExt cx="6549655" cy="1926981"/>
          </a:xfrm>
        </p:grpSpPr>
        <p:sp>
          <p:nvSpPr>
            <p:cNvPr id="7" name="Rectangle 6">
              <a:extLst>
                <a:ext uri="{FF2B5EF4-FFF2-40B4-BE49-F238E27FC236}">
                  <a16:creationId xmlns:a16="http://schemas.microsoft.com/office/drawing/2014/main" id="{7DB1634F-C384-A04D-AB7A-705DDBC83DA1}"/>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rPr>
                <a:t>Sentiment Analysis</a:t>
              </a:r>
            </a:p>
          </p:txBody>
        </p:sp>
        <p:sp>
          <p:nvSpPr>
            <p:cNvPr id="9" name="Rectangle 8">
              <a:extLst>
                <a:ext uri="{FF2B5EF4-FFF2-40B4-BE49-F238E27FC236}">
                  <a16:creationId xmlns:a16="http://schemas.microsoft.com/office/drawing/2014/main" id="{E5E00E27-3267-814C-B1D5-3E39C541F7CF}"/>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rPr>
                <a:t>Rating regression</a:t>
              </a:r>
            </a:p>
          </p:txBody>
        </p:sp>
        <p:sp>
          <p:nvSpPr>
            <p:cNvPr id="8" name="ZoneTexte 7">
              <a:extLst>
                <a:ext uri="{FF2B5EF4-FFF2-40B4-BE49-F238E27FC236}">
                  <a16:creationId xmlns:a16="http://schemas.microsoft.com/office/drawing/2014/main" id="{DB8659F1-2BDB-7E4A-83C4-C8FA03181404}"/>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11" name="ZoneTexte 10">
              <a:extLst>
                <a:ext uri="{FF2B5EF4-FFF2-40B4-BE49-F238E27FC236}">
                  <a16:creationId xmlns:a16="http://schemas.microsoft.com/office/drawing/2014/main" id="{E9732598-0D00-8349-9BBB-1700680B137C}"/>
                </a:ext>
              </a:extLst>
            </p:cNvPr>
            <p:cNvSpPr txBox="1"/>
            <p:nvPr/>
          </p:nvSpPr>
          <p:spPr>
            <a:xfrm>
              <a:off x="774890" y="5473370"/>
              <a:ext cx="1282210" cy="923330"/>
            </a:xfrm>
            <a:prstGeom prst="rect">
              <a:avLst/>
            </a:prstGeom>
            <a:noFill/>
          </p:spPr>
          <p:txBody>
            <a:bodyPr wrap="none" rtlCol="0">
              <a:spAutoFit/>
            </a:bodyPr>
            <a:lstStyle/>
            <a:p>
              <a:pPr algn="ctr"/>
              <a:r>
                <a:rPr lang="en-US"/>
                <a:t>User profile</a:t>
              </a:r>
              <a:br>
                <a:rPr lang="en-US"/>
              </a:br>
              <a:r>
                <a:rPr lang="en-US"/>
                <a:t>+ </a:t>
              </a:r>
            </a:p>
            <a:p>
              <a:pPr algn="ctr"/>
              <a:r>
                <a:rPr lang="en-US"/>
                <a:t>Item profile</a:t>
              </a:r>
            </a:p>
          </p:txBody>
        </p:sp>
        <p:sp>
          <p:nvSpPr>
            <p:cNvPr id="12" name="ZoneTexte 11">
              <a:extLst>
                <a:ext uri="{FF2B5EF4-FFF2-40B4-BE49-F238E27FC236}">
                  <a16:creationId xmlns:a16="http://schemas.microsoft.com/office/drawing/2014/main" id="{FEA07770-5BFA-F443-B376-14C54609549F}"/>
                </a:ext>
              </a:extLst>
            </p:cNvPr>
            <p:cNvSpPr txBox="1"/>
            <p:nvPr/>
          </p:nvSpPr>
          <p:spPr>
            <a:xfrm>
              <a:off x="6182694" y="4529179"/>
              <a:ext cx="1141851" cy="646331"/>
            </a:xfrm>
            <a:prstGeom prst="rect">
              <a:avLst/>
            </a:prstGeom>
            <a:noFill/>
          </p:spPr>
          <p:txBody>
            <a:bodyPr wrap="none" rtlCol="0">
              <a:spAutoFit/>
            </a:bodyPr>
            <a:lstStyle/>
            <a:p>
              <a:pPr algn="ctr"/>
              <a:r>
                <a:rPr lang="en-US"/>
                <a:t>Polarity </a:t>
              </a:r>
            </a:p>
            <a:p>
              <a:pPr algn="ctr"/>
              <a:r>
                <a:rPr lang="en-US"/>
                <a:t>Prediction</a:t>
              </a:r>
            </a:p>
          </p:txBody>
        </p:sp>
        <p:sp>
          <p:nvSpPr>
            <p:cNvPr id="14" name="ZoneTexte 13">
              <a:extLst>
                <a:ext uri="{FF2B5EF4-FFF2-40B4-BE49-F238E27FC236}">
                  <a16:creationId xmlns:a16="http://schemas.microsoft.com/office/drawing/2014/main" id="{FC396EA0-19D8-7641-B1AB-F9E5344C89AD}"/>
                </a:ext>
              </a:extLst>
            </p:cNvPr>
            <p:cNvSpPr txBox="1"/>
            <p:nvPr/>
          </p:nvSpPr>
          <p:spPr>
            <a:xfrm>
              <a:off x="6168325" y="5611869"/>
              <a:ext cx="1141851" cy="646331"/>
            </a:xfrm>
            <a:prstGeom prst="rect">
              <a:avLst/>
            </a:prstGeom>
            <a:noFill/>
          </p:spPr>
          <p:txBody>
            <a:bodyPr wrap="none" rtlCol="0">
              <a:spAutoFit/>
            </a:bodyPr>
            <a:lstStyle/>
            <a:p>
              <a:pPr algn="ctr"/>
              <a:r>
                <a:rPr lang="en-US"/>
                <a:t>Rating </a:t>
              </a:r>
            </a:p>
            <a:p>
              <a:pPr algn="ctr"/>
              <a:r>
                <a:rPr lang="en-US"/>
                <a:t>Prediction</a:t>
              </a:r>
            </a:p>
          </p:txBody>
        </p:sp>
        <p:cxnSp>
          <p:nvCxnSpPr>
            <p:cNvPr id="15" name="Connecteur droit avec flèche 14">
              <a:extLst>
                <a:ext uri="{FF2B5EF4-FFF2-40B4-BE49-F238E27FC236}">
                  <a16:creationId xmlns:a16="http://schemas.microsoft.com/office/drawing/2014/main" id="{9DF4F5DC-05CF-3F41-8DDC-080BD5F9C6B3}"/>
                </a:ext>
              </a:extLst>
            </p:cNvPr>
            <p:cNvCxnSpPr>
              <a:cxnSpLocks/>
              <a:stCxn id="8" idx="3"/>
              <a:endCxn id="7"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11FE78-551B-194C-8600-AA1A9CC547EB}"/>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6A27154-EE5F-EA4E-A8DE-91AC446643F3}"/>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3857643D-8A48-7348-874C-D77E8DDF0D25}"/>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ZoneTexte 21">
            <a:extLst>
              <a:ext uri="{FF2B5EF4-FFF2-40B4-BE49-F238E27FC236}">
                <a16:creationId xmlns:a16="http://schemas.microsoft.com/office/drawing/2014/main" id="{F05AD045-1638-E14F-8C44-65691E9BC9E1}"/>
              </a:ext>
            </a:extLst>
          </p:cNvPr>
          <p:cNvSpPr txBox="1"/>
          <p:nvPr/>
        </p:nvSpPr>
        <p:spPr>
          <a:xfrm>
            <a:off x="1584595" y="4089325"/>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cxnSp>
        <p:nvCxnSpPr>
          <p:cNvPr id="24" name="Connecteur droit avec flèche 23">
            <a:extLst>
              <a:ext uri="{FF2B5EF4-FFF2-40B4-BE49-F238E27FC236}">
                <a16:creationId xmlns:a16="http://schemas.microsoft.com/office/drawing/2014/main" id="{B9ABBC6F-09E0-924B-9FFB-2A10EAA39BE7}"/>
              </a:ext>
            </a:extLst>
          </p:cNvPr>
          <p:cNvCxnSpPr>
            <a:stCxn id="9" idx="0"/>
            <a:endCxn id="7" idx="2"/>
          </p:cNvCxnSpPr>
          <p:nvPr/>
        </p:nvCxnSpPr>
        <p:spPr>
          <a:xfrm flipV="1">
            <a:off x="4634994" y="5374302"/>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27271024"/>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15</a:t>
            </a:fld>
            <a:endParaRPr lang="en-US"/>
          </a:p>
        </p:txBody>
      </p:sp>
      <p:sp>
        <p:nvSpPr>
          <p:cNvPr id="5" name="ZoneTexte 4">
            <a:extLst>
              <a:ext uri="{FF2B5EF4-FFF2-40B4-BE49-F238E27FC236}">
                <a16:creationId xmlns:a16="http://schemas.microsoft.com/office/drawing/2014/main" id="{A8FBC9A1-E9CD-8B4E-9F8C-0B8D9B5A0E83}"/>
              </a:ext>
            </a:extLst>
          </p:cNvPr>
          <p:cNvSpPr txBox="1"/>
          <p:nvPr/>
        </p:nvSpPr>
        <p:spPr>
          <a:xfrm>
            <a:off x="204538" y="1482410"/>
            <a:ext cx="2686685" cy="1292662"/>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sp>
        <p:nvSpPr>
          <p:cNvPr id="27" name="Rectangle 26">
            <a:extLst>
              <a:ext uri="{FF2B5EF4-FFF2-40B4-BE49-F238E27FC236}">
                <a16:creationId xmlns:a16="http://schemas.microsoft.com/office/drawing/2014/main" id="{269AB05B-8AF5-4A4E-AC81-444D2F89CCB8}"/>
              </a:ext>
            </a:extLst>
          </p:cNvPr>
          <p:cNvSpPr/>
          <p:nvPr/>
        </p:nvSpPr>
        <p:spPr>
          <a:xfrm>
            <a:off x="3167119" y="1252547"/>
            <a:ext cx="5549177" cy="1711366"/>
          </a:xfrm>
          <a:prstGeom prst="rect">
            <a:avLst/>
          </a:prstGeom>
        </p:spPr>
        <p:txBody>
          <a:bodyPr wrap="square">
            <a:spAutoFit/>
          </a:bodyPr>
          <a:lstStyle/>
          <a:p>
            <a:pPr marL="285750" indent="-285750">
              <a:lnSpc>
                <a:spcPct val="150000"/>
              </a:lnSpc>
              <a:buFont typeface="Police système Courant"/>
              <a:buChar char="→"/>
            </a:pPr>
            <a:r>
              <a:rPr lang="en-US" dirty="0">
                <a:solidFill>
                  <a:schemeClr val="tx2"/>
                </a:solidFill>
              </a:rPr>
              <a:t>Collaborative Filtering via Matrix Factorization </a:t>
            </a:r>
            <a:r>
              <a:rPr lang="en-US" dirty="0">
                <a:solidFill>
                  <a:schemeClr val="tx1">
                    <a:lumMod val="75000"/>
                    <a:lumOff val="25000"/>
                  </a:schemeClr>
                </a:solidFill>
              </a:rPr>
              <a:t>[1]</a:t>
            </a:r>
          </a:p>
          <a:p>
            <a:pPr marL="285750" indent="-285750">
              <a:lnSpc>
                <a:spcPct val="150000"/>
              </a:lnSpc>
              <a:buFont typeface="Police système Courant"/>
              <a:buChar char="→"/>
            </a:pPr>
            <a:r>
              <a:rPr lang="en-US" dirty="0">
                <a:solidFill>
                  <a:schemeClr val="tx2"/>
                </a:solidFill>
              </a:rPr>
              <a:t>Leveraging Textual reviews for recommendation</a:t>
            </a:r>
            <a:r>
              <a:rPr lang="en-US" dirty="0">
                <a:solidFill>
                  <a:schemeClr val="tx1">
                    <a:lumMod val="75000"/>
                    <a:lumOff val="25000"/>
                  </a:schemeClr>
                </a:solidFill>
              </a:rPr>
              <a:t> [2]</a:t>
            </a:r>
          </a:p>
          <a:p>
            <a:pPr marL="285750" indent="-285750">
              <a:lnSpc>
                <a:spcPct val="150000"/>
              </a:lnSpc>
              <a:buFont typeface="Police système Courant"/>
              <a:buChar char="→"/>
            </a:pPr>
            <a:r>
              <a:rPr lang="en-US" dirty="0">
                <a:solidFill>
                  <a:schemeClr val="tx2"/>
                </a:solidFill>
              </a:rPr>
              <a:t>Hierarchical Attentive Network for document classification</a:t>
            </a:r>
            <a:r>
              <a:rPr lang="en-US" dirty="0">
                <a:solidFill>
                  <a:schemeClr val="tx1">
                    <a:lumMod val="75000"/>
                    <a:lumOff val="25000"/>
                  </a:schemeClr>
                </a:solidFill>
              </a:rPr>
              <a:t> [3]</a:t>
            </a:r>
          </a:p>
        </p:txBody>
      </p:sp>
      <p:grpSp>
        <p:nvGrpSpPr>
          <p:cNvPr id="42" name="Groupe 41">
            <a:extLst>
              <a:ext uri="{FF2B5EF4-FFF2-40B4-BE49-F238E27FC236}">
                <a16:creationId xmlns:a16="http://schemas.microsoft.com/office/drawing/2014/main" id="{916D53F5-AD72-E748-8A16-7A014EFE905E}"/>
              </a:ext>
            </a:extLst>
          </p:cNvPr>
          <p:cNvGrpSpPr/>
          <p:nvPr/>
        </p:nvGrpSpPr>
        <p:grpSpPr>
          <a:xfrm>
            <a:off x="1237521" y="3517138"/>
            <a:ext cx="6668958" cy="2647550"/>
            <a:chOff x="1286780" y="3509643"/>
            <a:chExt cx="6668958" cy="2647550"/>
          </a:xfrm>
        </p:grpSpPr>
        <p:sp>
          <p:nvSpPr>
            <p:cNvPr id="28" name="Rectangle : coins arrondis 27">
              <a:extLst>
                <a:ext uri="{FF2B5EF4-FFF2-40B4-BE49-F238E27FC236}">
                  <a16:creationId xmlns:a16="http://schemas.microsoft.com/office/drawing/2014/main" id="{D7150D66-2473-324F-B797-EA95C2EFCF5A}"/>
                </a:ext>
              </a:extLst>
            </p:cNvPr>
            <p:cNvSpPr/>
            <p:nvPr/>
          </p:nvSpPr>
          <p:spPr>
            <a:xfrm>
              <a:off x="1286780" y="3890036"/>
              <a:ext cx="6668958"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e 28">
              <a:extLst>
                <a:ext uri="{FF2B5EF4-FFF2-40B4-BE49-F238E27FC236}">
                  <a16:creationId xmlns:a16="http://schemas.microsoft.com/office/drawing/2014/main" id="{098EFC83-3107-7E4C-B9DB-BA05D9A75F8B}"/>
                </a:ext>
              </a:extLst>
            </p:cNvPr>
            <p:cNvGrpSpPr/>
            <p:nvPr/>
          </p:nvGrpSpPr>
          <p:grpSpPr>
            <a:xfrm>
              <a:off x="1346431" y="4066200"/>
              <a:ext cx="6549655" cy="1926981"/>
              <a:chOff x="774890" y="4469719"/>
              <a:chExt cx="6549655" cy="1926981"/>
            </a:xfrm>
          </p:grpSpPr>
          <p:sp>
            <p:nvSpPr>
              <p:cNvPr id="30" name="Rectangle 29">
                <a:extLst>
                  <a:ext uri="{FF2B5EF4-FFF2-40B4-BE49-F238E27FC236}">
                    <a16:creationId xmlns:a16="http://schemas.microsoft.com/office/drawing/2014/main" id="{80F03F3C-95E0-A74B-91E9-40D021AC4728}"/>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rPr>
                  <a:t>Sentiment Analysis</a:t>
                </a:r>
              </a:p>
            </p:txBody>
          </p:sp>
          <p:sp>
            <p:nvSpPr>
              <p:cNvPr id="31" name="Rectangle 30">
                <a:extLst>
                  <a:ext uri="{FF2B5EF4-FFF2-40B4-BE49-F238E27FC236}">
                    <a16:creationId xmlns:a16="http://schemas.microsoft.com/office/drawing/2014/main" id="{E0F319E8-1A93-F341-A7F6-27E5E25320B2}"/>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rPr>
                  <a:t>Rating regression</a:t>
                </a:r>
              </a:p>
            </p:txBody>
          </p:sp>
          <p:sp>
            <p:nvSpPr>
              <p:cNvPr id="32" name="ZoneTexte 31">
                <a:extLst>
                  <a:ext uri="{FF2B5EF4-FFF2-40B4-BE49-F238E27FC236}">
                    <a16:creationId xmlns:a16="http://schemas.microsoft.com/office/drawing/2014/main" id="{C53B5AD3-3AED-BF4D-94D5-9D6D857B79CA}"/>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33" name="ZoneTexte 32">
                <a:extLst>
                  <a:ext uri="{FF2B5EF4-FFF2-40B4-BE49-F238E27FC236}">
                    <a16:creationId xmlns:a16="http://schemas.microsoft.com/office/drawing/2014/main" id="{2CBA7C3B-0C2D-F545-83B1-80D6E179C82A}"/>
                  </a:ext>
                </a:extLst>
              </p:cNvPr>
              <p:cNvSpPr txBox="1"/>
              <p:nvPr/>
            </p:nvSpPr>
            <p:spPr>
              <a:xfrm>
                <a:off x="774890" y="5473370"/>
                <a:ext cx="1282210" cy="923330"/>
              </a:xfrm>
              <a:prstGeom prst="rect">
                <a:avLst/>
              </a:prstGeom>
              <a:noFill/>
            </p:spPr>
            <p:txBody>
              <a:bodyPr wrap="none" rtlCol="0">
                <a:spAutoFit/>
              </a:bodyPr>
              <a:lstStyle/>
              <a:p>
                <a:pPr algn="ctr"/>
                <a:r>
                  <a:rPr lang="en-US"/>
                  <a:t>User profile</a:t>
                </a:r>
                <a:br>
                  <a:rPr lang="en-US"/>
                </a:br>
                <a:r>
                  <a:rPr lang="en-US"/>
                  <a:t>+ </a:t>
                </a:r>
              </a:p>
              <a:p>
                <a:pPr algn="ctr"/>
                <a:r>
                  <a:rPr lang="en-US"/>
                  <a:t>Item profile</a:t>
                </a:r>
              </a:p>
            </p:txBody>
          </p:sp>
          <p:sp>
            <p:nvSpPr>
              <p:cNvPr id="34" name="ZoneTexte 33">
                <a:extLst>
                  <a:ext uri="{FF2B5EF4-FFF2-40B4-BE49-F238E27FC236}">
                    <a16:creationId xmlns:a16="http://schemas.microsoft.com/office/drawing/2014/main" id="{C1B0E204-1CC3-2149-8449-E2F27539AEA4}"/>
                  </a:ext>
                </a:extLst>
              </p:cNvPr>
              <p:cNvSpPr txBox="1"/>
              <p:nvPr/>
            </p:nvSpPr>
            <p:spPr>
              <a:xfrm>
                <a:off x="6182694" y="4529179"/>
                <a:ext cx="1141851" cy="646331"/>
              </a:xfrm>
              <a:prstGeom prst="rect">
                <a:avLst/>
              </a:prstGeom>
              <a:noFill/>
            </p:spPr>
            <p:txBody>
              <a:bodyPr wrap="none" rtlCol="0">
                <a:spAutoFit/>
              </a:bodyPr>
              <a:lstStyle/>
              <a:p>
                <a:pPr algn="ctr"/>
                <a:r>
                  <a:rPr lang="en-US"/>
                  <a:t>Polarity </a:t>
                </a:r>
              </a:p>
              <a:p>
                <a:pPr algn="ctr"/>
                <a:r>
                  <a:rPr lang="en-US"/>
                  <a:t>Prediction</a:t>
                </a:r>
              </a:p>
            </p:txBody>
          </p:sp>
          <p:sp>
            <p:nvSpPr>
              <p:cNvPr id="35" name="ZoneTexte 34">
                <a:extLst>
                  <a:ext uri="{FF2B5EF4-FFF2-40B4-BE49-F238E27FC236}">
                    <a16:creationId xmlns:a16="http://schemas.microsoft.com/office/drawing/2014/main" id="{D45243A8-2606-3949-8B37-C1257DC7E6B7}"/>
                  </a:ext>
                </a:extLst>
              </p:cNvPr>
              <p:cNvSpPr txBox="1"/>
              <p:nvPr/>
            </p:nvSpPr>
            <p:spPr>
              <a:xfrm>
                <a:off x="6168325" y="5611869"/>
                <a:ext cx="1141851" cy="646331"/>
              </a:xfrm>
              <a:prstGeom prst="rect">
                <a:avLst/>
              </a:prstGeom>
              <a:noFill/>
            </p:spPr>
            <p:txBody>
              <a:bodyPr wrap="none" rtlCol="0">
                <a:spAutoFit/>
              </a:bodyPr>
              <a:lstStyle/>
              <a:p>
                <a:pPr algn="ctr"/>
                <a:r>
                  <a:rPr lang="en-US"/>
                  <a:t>Rating </a:t>
                </a:r>
              </a:p>
              <a:p>
                <a:pPr algn="ctr"/>
                <a:r>
                  <a:rPr lang="en-US"/>
                  <a:t>Prediction</a:t>
                </a:r>
              </a:p>
            </p:txBody>
          </p:sp>
          <p:cxnSp>
            <p:nvCxnSpPr>
              <p:cNvPr id="36" name="Connecteur droit avec flèche 35">
                <a:extLst>
                  <a:ext uri="{FF2B5EF4-FFF2-40B4-BE49-F238E27FC236}">
                    <a16:creationId xmlns:a16="http://schemas.microsoft.com/office/drawing/2014/main" id="{C6AC442A-240C-DF47-935A-631A86C23C0D}"/>
                  </a:ext>
                </a:extLst>
              </p:cNvPr>
              <p:cNvCxnSpPr>
                <a:cxnSpLocks/>
                <a:stCxn id="32" idx="3"/>
                <a:endCxn id="30"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A2E84DC3-B219-1747-9967-2CF2AFB42810}"/>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9E18FC74-F307-9B49-81D7-56FFAB5E2FE1}"/>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a:extLst>
                  <a:ext uri="{FF2B5EF4-FFF2-40B4-BE49-F238E27FC236}">
                    <a16:creationId xmlns:a16="http://schemas.microsoft.com/office/drawing/2014/main" id="{5DAAA968-826C-7648-84DC-3A3973EA314A}"/>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ZoneTexte 39">
              <a:extLst>
                <a:ext uri="{FF2B5EF4-FFF2-40B4-BE49-F238E27FC236}">
                  <a16:creationId xmlns:a16="http://schemas.microsoft.com/office/drawing/2014/main" id="{F9A84A4D-B095-5E4B-ABA5-923AA9AF24EE}"/>
                </a:ext>
              </a:extLst>
            </p:cNvPr>
            <p:cNvSpPr txBox="1"/>
            <p:nvPr/>
          </p:nvSpPr>
          <p:spPr>
            <a:xfrm>
              <a:off x="1633855" y="3509643"/>
              <a:ext cx="6078812" cy="400110"/>
            </a:xfrm>
            <a:prstGeom prst="rect">
              <a:avLst/>
            </a:prstGeom>
            <a:noFill/>
          </p:spPr>
          <p:txBody>
            <a:bodyPr wrap="square" rtlCol="0">
              <a:spAutoFit/>
            </a:bodyPr>
            <a:lstStyle/>
            <a:p>
              <a:pPr algn="ctr"/>
              <a:r>
                <a:rPr lang="en-US" sz="2000" b="1" dirty="0">
                  <a:solidFill>
                    <a:schemeClr val="accent6">
                      <a:lumMod val="50000"/>
                    </a:schemeClr>
                  </a:solidFill>
                </a:rPr>
                <a:t>Hierarchical Recurrent Attentive Network</a:t>
              </a:r>
            </a:p>
          </p:txBody>
        </p:sp>
        <p:cxnSp>
          <p:nvCxnSpPr>
            <p:cNvPr id="41" name="Connecteur droit avec flèche 40">
              <a:extLst>
                <a:ext uri="{FF2B5EF4-FFF2-40B4-BE49-F238E27FC236}">
                  <a16:creationId xmlns:a16="http://schemas.microsoft.com/office/drawing/2014/main" id="{1E086310-5A6B-5E48-8FB8-8BA9543D51DD}"/>
                </a:ext>
              </a:extLst>
            </p:cNvPr>
            <p:cNvCxnSpPr>
              <a:stCxn id="31" idx="0"/>
              <a:endCxn id="30" idx="2"/>
            </p:cNvCxnSpPr>
            <p:nvPr/>
          </p:nvCxnSpPr>
          <p:spPr>
            <a:xfrm flipV="1">
              <a:off x="4684254" y="4794620"/>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3" name="ZoneTexte 42">
            <a:extLst>
              <a:ext uri="{FF2B5EF4-FFF2-40B4-BE49-F238E27FC236}">
                <a16:creationId xmlns:a16="http://schemas.microsoft.com/office/drawing/2014/main" id="{9BC2AE83-1D0C-E443-86A4-23D02E2E439B}"/>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a:t>
            </a:r>
            <a:r>
              <a:rPr lang="en-US" i="1" dirty="0" err="1">
                <a:solidFill>
                  <a:schemeClr val="tx1">
                    <a:lumMod val="75000"/>
                    <a:lumOff val="25000"/>
                  </a:schemeClr>
                </a:solidFill>
              </a:rPr>
              <a:t>Koren</a:t>
            </a:r>
            <a:r>
              <a:rPr lang="en-US" i="1" dirty="0">
                <a:solidFill>
                  <a:schemeClr val="tx1">
                    <a:lumMod val="75000"/>
                    <a:lumOff val="25000"/>
                  </a:schemeClr>
                </a:solidFill>
              </a:rPr>
              <a:t> et al., 2009, [2] J. McAuley and </a:t>
            </a:r>
            <a:r>
              <a:rPr lang="en-US" i="1" dirty="0" err="1">
                <a:solidFill>
                  <a:schemeClr val="tx1">
                    <a:lumMod val="75000"/>
                    <a:lumOff val="25000"/>
                  </a:schemeClr>
                </a:solidFill>
              </a:rPr>
              <a:t>Leskovec</a:t>
            </a:r>
            <a:r>
              <a:rPr lang="en-US" i="1" dirty="0">
                <a:solidFill>
                  <a:schemeClr val="tx1">
                    <a:lumMod val="75000"/>
                    <a:lumOff val="25000"/>
                  </a:schemeClr>
                </a:solidFill>
              </a:rPr>
              <a:t>, 2013, [3] Z. Yang et al., 2016</a:t>
            </a:r>
          </a:p>
        </p:txBody>
      </p:sp>
    </p:spTree>
    <p:custDataLst>
      <p:tags r:id="rId1"/>
    </p:custDataLst>
    <p:extLst>
      <p:ext uri="{BB962C8B-B14F-4D97-AF65-F5344CB8AC3E}">
        <p14:creationId xmlns:p14="http://schemas.microsoft.com/office/powerpoint/2010/main" val="342623804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16</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
        <p:nvSpPr>
          <p:cNvPr id="8" name="ZoneTexte 7">
            <a:extLst>
              <a:ext uri="{FF2B5EF4-FFF2-40B4-BE49-F238E27FC236}">
                <a16:creationId xmlns:a16="http://schemas.microsoft.com/office/drawing/2014/main" id="{20E73949-C7C5-104D-8455-03FA2E8B3AE6}"/>
              </a:ext>
            </a:extLst>
          </p:cNvPr>
          <p:cNvSpPr txBox="1"/>
          <p:nvPr/>
        </p:nvSpPr>
        <p:spPr>
          <a:xfrm>
            <a:off x="3447662" y="5346352"/>
            <a:ext cx="2427972" cy="769441"/>
          </a:xfrm>
          <a:prstGeom prst="rect">
            <a:avLst/>
          </a:prstGeom>
          <a:solidFill>
            <a:schemeClr val="tx2">
              <a:lumMod val="20000"/>
              <a:lumOff val="80000"/>
            </a:schemeClr>
          </a:solidFill>
        </p:spPr>
        <p:txBody>
          <a:bodyPr wrap="none" rtlCol="0">
            <a:spAutoFit/>
          </a:bodyPr>
          <a:lstStyle/>
          <a:p>
            <a:pPr algn="ctr"/>
            <a:r>
              <a:rPr lang="en-US" sz="2400" b="1" dirty="0">
                <a:solidFill>
                  <a:schemeClr val="accent1"/>
                </a:solidFill>
              </a:rPr>
              <a:t>Solution</a:t>
            </a:r>
          </a:p>
          <a:p>
            <a:pPr algn="ctr"/>
            <a:r>
              <a:rPr lang="en-US" sz="2000" dirty="0">
                <a:solidFill>
                  <a:schemeClr val="tx2"/>
                </a:solidFill>
              </a:rPr>
              <a:t>Attention mechanism</a:t>
            </a:r>
          </a:p>
        </p:txBody>
      </p:sp>
    </p:spTree>
    <p:extLst>
      <p:ext uri="{BB962C8B-B14F-4D97-AF65-F5344CB8AC3E}">
        <p14:creationId xmlns:p14="http://schemas.microsoft.com/office/powerpoint/2010/main" val="1330866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RBA</a:t>
            </a:r>
          </a:p>
        </p:txBody>
      </p:sp>
      <p:pic>
        <p:nvPicPr>
          <p:cNvPr id="8" name="Espace réservé du contenu 7" descr="Une image contenant texte, équipement électronique, capture d’écran&#10;&#10;Description générée automatiquement">
            <a:extLst>
              <a:ext uri="{FF2B5EF4-FFF2-40B4-BE49-F238E27FC236}">
                <a16:creationId xmlns:a16="http://schemas.microsoft.com/office/drawing/2014/main" id="{3A1AEEF1-F5AF-7C44-A7F6-31BAE69479B0}"/>
              </a:ext>
            </a:extLst>
          </p:cNvPr>
          <p:cNvPicPr>
            <a:picLocks noGrp="1" noChangeAspect="1"/>
          </p:cNvPicPr>
          <p:nvPr>
            <p:ph idx="1"/>
          </p:nvPr>
        </p:nvPicPr>
        <p:blipFill>
          <a:blip r:embed="rId3"/>
          <a:stretch>
            <a:fillRect/>
          </a:stretch>
        </p:blipFill>
        <p:spPr>
          <a:xfrm>
            <a:off x="3458004" y="2837745"/>
            <a:ext cx="5306332" cy="3019722"/>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17</a:t>
            </a:fld>
            <a:endParaRPr lang="fr-FR"/>
          </a:p>
        </p:txBody>
      </p:sp>
      <p:sp>
        <p:nvSpPr>
          <p:cNvPr id="3" name="ZoneTexte 2">
            <a:extLst>
              <a:ext uri="{FF2B5EF4-FFF2-40B4-BE49-F238E27FC236}">
                <a16:creationId xmlns:a16="http://schemas.microsoft.com/office/drawing/2014/main" id="{D03C644D-6062-BE42-BA15-B127D373D764}"/>
              </a:ext>
            </a:extLst>
          </p:cNvPr>
          <p:cNvSpPr txBox="1"/>
          <p:nvPr/>
        </p:nvSpPr>
        <p:spPr>
          <a:xfrm>
            <a:off x="719465" y="1000533"/>
            <a:ext cx="7705070" cy="954107"/>
          </a:xfrm>
          <a:prstGeom prst="rect">
            <a:avLst/>
          </a:prstGeom>
          <a:solidFill>
            <a:schemeClr val="accent6">
              <a:lumMod val="40000"/>
              <a:lumOff val="60000"/>
            </a:schemeClr>
          </a:solidFill>
        </p:spPr>
        <p:txBody>
          <a:bodyPr wrap="square" rtlCol="0">
            <a:spAutoFit/>
          </a:bodyPr>
          <a:lstStyle/>
          <a:p>
            <a:pPr algn="ctr"/>
            <a:r>
              <a:rPr lang="en-US" sz="2000" i="1" dirty="0"/>
              <a:t>Hierarchical attention networks for document classification</a:t>
            </a:r>
            <a:endParaRPr lang="en-US" sz="2000" dirty="0"/>
          </a:p>
          <a:p>
            <a:pPr algn="ctr"/>
            <a:r>
              <a:rPr lang="en-US" dirty="0"/>
              <a:t>Yang, </a:t>
            </a:r>
            <a:r>
              <a:rPr lang="en-US" dirty="0" err="1"/>
              <a:t>Zichao</a:t>
            </a:r>
            <a:r>
              <a:rPr lang="en-US" dirty="0"/>
              <a:t> and Yang, </a:t>
            </a:r>
            <a:r>
              <a:rPr lang="en-US" dirty="0" err="1"/>
              <a:t>Diyi</a:t>
            </a:r>
            <a:r>
              <a:rPr lang="en-US" dirty="0"/>
              <a:t> and Dyer, Chris and He, </a:t>
            </a:r>
            <a:r>
              <a:rPr lang="en-US" dirty="0" err="1"/>
              <a:t>Xiaodong</a:t>
            </a:r>
            <a:r>
              <a:rPr lang="en-US" dirty="0"/>
              <a:t> and </a:t>
            </a:r>
            <a:r>
              <a:rPr lang="en-US" dirty="0" err="1"/>
              <a:t>Smola</a:t>
            </a:r>
            <a:r>
              <a:rPr lang="en-US" dirty="0"/>
              <a:t>, Alex and </a:t>
            </a:r>
            <a:r>
              <a:rPr lang="en-US" dirty="0" err="1"/>
              <a:t>Hovy</a:t>
            </a:r>
            <a:r>
              <a:rPr lang="en-US" dirty="0"/>
              <a:t>, Eduard, in: ACL 2016.</a:t>
            </a:r>
          </a:p>
        </p:txBody>
      </p:sp>
      <p:grpSp>
        <p:nvGrpSpPr>
          <p:cNvPr id="9" name="Groupe 8">
            <a:extLst>
              <a:ext uri="{FF2B5EF4-FFF2-40B4-BE49-F238E27FC236}">
                <a16:creationId xmlns:a16="http://schemas.microsoft.com/office/drawing/2014/main" id="{6A5DE80A-AA00-7040-8390-9BE7C18C10E8}"/>
              </a:ext>
            </a:extLst>
          </p:cNvPr>
          <p:cNvGrpSpPr/>
          <p:nvPr/>
        </p:nvGrpSpPr>
        <p:grpSpPr>
          <a:xfrm>
            <a:off x="379664" y="3429000"/>
            <a:ext cx="2068836" cy="1720016"/>
            <a:chOff x="6812205" y="3416219"/>
            <a:chExt cx="2068836" cy="1720016"/>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6812205" y="4424245"/>
                  <a:ext cx="2068836"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chemeClr val="tx1"/>
                                </a:solidFill>
                                <a:latin typeface="Cambria Math" panose="02040503050406030204" pitchFamily="18" charset="0"/>
                                <a:ea typeface="Cambria Math" panose="02040503050406030204" pitchFamily="18" charset="0"/>
                              </a:rPr>
                            </m:ctrlPr>
                          </m:sSubPr>
                          <m:e>
                            <m:r>
                              <a:rPr lang="fr-FR" i="1" dirty="0" smtClean="0">
                                <a:solidFill>
                                  <a:schemeClr val="tx1"/>
                                </a:solidFill>
                                <a:latin typeface="Cambria Math" panose="02040503050406030204" pitchFamily="18" charset="0"/>
                                <a:ea typeface="Cambria Math" panose="02040503050406030204" pitchFamily="18" charset="0"/>
                              </a:rPr>
                              <m:t>𝛼</m:t>
                            </m:r>
                          </m:e>
                          <m:sub>
                            <m:r>
                              <a:rPr lang="fr-FR" b="0" i="1" dirty="0" smtClean="0">
                                <a:solidFill>
                                  <a:schemeClr val="tx1"/>
                                </a:solidFill>
                                <a:latin typeface="Cambria Math" panose="02040503050406030204" pitchFamily="18" charset="0"/>
                                <a:ea typeface="Cambria Math" panose="02040503050406030204" pitchFamily="18" charset="0"/>
                              </a:rPr>
                              <m:t>𝑖</m:t>
                            </m:r>
                          </m:sub>
                        </m:sSub>
                        <m:r>
                          <a:rPr lang="fr-FR" b="0" i="1" dirty="0" smtClean="0">
                            <a:solidFill>
                              <a:schemeClr val="tx1"/>
                            </a:solidFill>
                            <a:latin typeface="Cambria Math" panose="02040503050406030204" pitchFamily="18" charset="0"/>
                            <a:ea typeface="Cambria Math" panose="02040503050406030204" pitchFamily="18" charset="0"/>
                          </a:rPr>
                          <m:t>= </m:t>
                        </m:r>
                        <m:f>
                          <m:fPr>
                            <m:ctrlPr>
                              <a:rPr lang="fr-FR" b="0" i="1" dirty="0" smtClean="0">
                                <a:solidFill>
                                  <a:schemeClr val="tx1"/>
                                </a:solidFill>
                                <a:latin typeface="Cambria Math" panose="02040503050406030204" pitchFamily="18" charset="0"/>
                                <a:ea typeface="Cambria Math" panose="02040503050406030204" pitchFamily="18" charset="0"/>
                              </a:rPr>
                            </m:ctrlPr>
                          </m:fPr>
                          <m:num>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num>
                          <m:den>
                            <m:nary>
                              <m:naryPr>
                                <m:chr m:val="∑"/>
                                <m:supHide m:val="on"/>
                                <m:ctrlPr>
                                  <a:rPr lang="fr-FR" b="0" i="1" dirty="0" smtClean="0">
                                    <a:solidFill>
                                      <a:schemeClr val="tx1"/>
                                    </a:solidFill>
                                    <a:latin typeface="Cambria Math" panose="02040503050406030204" pitchFamily="18" charset="0"/>
                                    <a:ea typeface="Cambria Math" panose="02040503050406030204" pitchFamily="18" charset="0"/>
                                  </a:rPr>
                                </m:ctrlPr>
                              </m:naryPr>
                              <m:sub>
                                <m:r>
                                  <m:rPr>
                                    <m:brk m:alnAt="7"/>
                                  </m:rPr>
                                  <a:rPr lang="fr-FR" b="0" i="1" dirty="0" smtClean="0">
                                    <a:solidFill>
                                      <a:schemeClr val="tx1"/>
                                    </a:solidFill>
                                    <a:latin typeface="Cambria Math" panose="02040503050406030204" pitchFamily="18" charset="0"/>
                                    <a:ea typeface="Cambria Math" panose="02040503050406030204" pitchFamily="18" charset="0"/>
                                  </a:rPr>
                                  <m:t>𝑖</m:t>
                                </m:r>
                              </m:sub>
                              <m:sup/>
                              <m:e>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e>
                            </m:nary>
                          </m:den>
                        </m:f>
                      </m:oMath>
                    </m:oMathPara>
                  </a14:m>
                  <a:endParaRPr lang="fr-FR"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6812205" y="4424245"/>
                  <a:ext cx="2068836" cy="711990"/>
                </a:xfrm>
                <a:prstGeom prst="rect">
                  <a:avLst/>
                </a:prstGeom>
                <a:blipFill>
                  <a:blip r:embed="rId4"/>
                  <a:stretch>
                    <a:fillRect t="-12281" b="-8596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7163006" y="3416219"/>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𝑒</m:t>
                            </m:r>
                          </m:e>
                          <m:sub>
                            <m:r>
                              <a:rPr lang="fr-FR" b="0" i="1" smtClean="0">
                                <a:latin typeface="Cambria Math" panose="02040503050406030204" pitchFamily="18" charset="0"/>
                              </a:rPr>
                              <m:t>𝑠</m:t>
                            </m:r>
                          </m:sub>
                        </m:sSub>
                        <m:r>
                          <a:rPr lang="fr-FR" b="0" i="1" smtClean="0">
                            <a:latin typeface="Cambria Math" panose="02040503050406030204" pitchFamily="18" charset="0"/>
                          </a:rPr>
                          <m:t>=</m:t>
                        </m:r>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𝑛</m:t>
                            </m:r>
                          </m:sup>
                          <m:e>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𝛼</m:t>
                                </m:r>
                              </m:e>
                              <m:sub>
                                <m:r>
                                  <a:rPr lang="fr-FR" b="0" i="1" smtClean="0">
                                    <a:latin typeface="Cambria Math" panose="02040503050406030204" pitchFamily="18" charset="0"/>
                                    <a:ea typeface="Cambria Math" panose="02040503050406030204" pitchFamily="18" charset="0"/>
                                  </a:rPr>
                                  <m:t>𝑖</m:t>
                                </m:r>
                              </m:sub>
                            </m:sSub>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rPr>
                          <m:t> </m:t>
                        </m:r>
                      </m:oMath>
                    </m:oMathPara>
                  </a14:m>
                  <a:endParaRPr lang="fr-FR"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7163006" y="3416219"/>
                  <a:ext cx="1367234" cy="756233"/>
                </a:xfrm>
                <a:prstGeom prst="rect">
                  <a:avLst/>
                </a:prstGeom>
                <a:blipFill>
                  <a:blip r:embed="rId5"/>
                  <a:stretch>
                    <a:fillRect l="-25000" t="-120000" r="-6481" b="-180000"/>
                  </a:stretch>
                </a:blipFill>
              </p:spPr>
              <p:txBody>
                <a:bodyPr/>
                <a:lstStyle/>
                <a:p>
                  <a:r>
                    <a:rPr lang="fr-FR">
                      <a:noFill/>
                    </a:rPr>
                    <a:t> </a:t>
                  </a:r>
                </a:p>
              </p:txBody>
            </p:sp>
          </mc:Fallback>
        </mc:AlternateContent>
      </p:grpSp>
      <p:cxnSp>
        <p:nvCxnSpPr>
          <p:cNvPr id="12" name="Connecteur droit 11">
            <a:extLst>
              <a:ext uri="{FF2B5EF4-FFF2-40B4-BE49-F238E27FC236}">
                <a16:creationId xmlns:a16="http://schemas.microsoft.com/office/drawing/2014/main" id="{B6EFBCCC-8C5F-7C4F-A923-7AAEE1AC4DAF}"/>
              </a:ext>
            </a:extLst>
          </p:cNvPr>
          <p:cNvCxnSpPr>
            <a:cxnSpLocks/>
          </p:cNvCxnSpPr>
          <p:nvPr/>
        </p:nvCxnSpPr>
        <p:spPr>
          <a:xfrm>
            <a:off x="2816626" y="2578308"/>
            <a:ext cx="0" cy="359128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682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RBA – our version</a:t>
            </a:r>
          </a:p>
        </p:txBody>
      </p:sp>
      <p:pic>
        <p:nvPicPr>
          <p:cNvPr id="26" name="Espace réservé du contenu 25" descr="Une image contenant texte, équipement électronique&#10;&#10;Description générée automatiquement">
            <a:extLst>
              <a:ext uri="{FF2B5EF4-FFF2-40B4-BE49-F238E27FC236}">
                <a16:creationId xmlns:a16="http://schemas.microsoft.com/office/drawing/2014/main" id="{E8AD443C-D1DE-C34F-9AE2-F3C47150C6BD}"/>
              </a:ext>
            </a:extLst>
          </p:cNvPr>
          <p:cNvPicPr>
            <a:picLocks noGrp="1" noChangeAspect="1"/>
          </p:cNvPicPr>
          <p:nvPr>
            <p:ph idx="1"/>
          </p:nvPr>
        </p:nvPicPr>
        <p:blipFill>
          <a:blip r:embed="rId3"/>
          <a:stretch>
            <a:fillRect/>
          </a:stretch>
        </p:blipFill>
        <p:spPr>
          <a:xfrm>
            <a:off x="2973193" y="2570926"/>
            <a:ext cx="6100122" cy="322514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18</a:t>
            </a:fld>
            <a:endParaRPr lang="en-US" dirty="0"/>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03C644D-6062-BE42-BA15-B127D373D764}"/>
                  </a:ext>
                </a:extLst>
              </p:cNvPr>
              <p:cNvSpPr txBox="1"/>
              <p:nvPr/>
            </p:nvSpPr>
            <p:spPr>
              <a:xfrm>
                <a:off x="719465" y="1474808"/>
                <a:ext cx="7705070" cy="400110"/>
              </a:xfrm>
              <a:prstGeom prst="rect">
                <a:avLst/>
              </a:prstGeom>
              <a:noFill/>
            </p:spPr>
            <p:txBody>
              <a:bodyPr wrap="square" rtlCol="0">
                <a:spAutoFit/>
              </a:bodyPr>
              <a:lstStyle/>
              <a:p>
                <a:pPr algn="ctr"/>
                <a:r>
                  <a:rPr lang="en-US" sz="2000" dirty="0">
                    <a:solidFill>
                      <a:schemeClr val="accent2"/>
                    </a:solidFill>
                  </a:rPr>
                  <a:t>Modification: </a:t>
                </a:r>
                <a:r>
                  <a:rPr lang="en-US" sz="2000" dirty="0"/>
                  <a:t>we project the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𝑖</m:t>
                        </m:r>
                      </m:sub>
                    </m:sSub>
                  </m:oMath>
                </a14:m>
                <a:r>
                  <a:rPr lang="en-US" dirty="0"/>
                  <a:t> before computing the affinities.</a:t>
                </a:r>
              </a:p>
            </p:txBody>
          </p:sp>
        </mc:Choice>
        <mc:Fallback xmlns="">
          <p:sp>
            <p:nvSpPr>
              <p:cNvPr id="3" name="ZoneTexte 2">
                <a:extLst>
                  <a:ext uri="{FF2B5EF4-FFF2-40B4-BE49-F238E27FC236}">
                    <a16:creationId xmlns:a16="http://schemas.microsoft.com/office/drawing/2014/main" id="{D03C644D-6062-BE42-BA15-B127D373D764}"/>
                  </a:ext>
                </a:extLst>
              </p:cNvPr>
              <p:cNvSpPr txBox="1">
                <a:spLocks noRot="1" noChangeAspect="1" noMove="1" noResize="1" noEditPoints="1" noAdjustHandles="1" noChangeArrowheads="1" noChangeShapeType="1" noTextEdit="1"/>
              </p:cNvSpPr>
              <p:nvPr/>
            </p:nvSpPr>
            <p:spPr>
              <a:xfrm>
                <a:off x="719465" y="1474808"/>
                <a:ext cx="7705070" cy="400110"/>
              </a:xfrm>
              <a:prstGeom prst="rect">
                <a:avLst/>
              </a:prstGeom>
              <a:blipFill>
                <a:blip r:embed="rId4"/>
                <a:stretch>
                  <a:fillRect t="-9375" b="-25000"/>
                </a:stretch>
              </a:blipFill>
            </p:spPr>
            <p:txBody>
              <a:bodyPr/>
              <a:lstStyle/>
              <a:p>
                <a:r>
                  <a:rPr lang="fr-FR">
                    <a:noFill/>
                  </a:rPr>
                  <a:t> </a:t>
                </a:r>
              </a:p>
            </p:txBody>
          </p:sp>
        </mc:Fallback>
      </mc:AlternateContent>
      <p:grpSp>
        <p:nvGrpSpPr>
          <p:cNvPr id="13" name="Groupe 12">
            <a:extLst>
              <a:ext uri="{FF2B5EF4-FFF2-40B4-BE49-F238E27FC236}">
                <a16:creationId xmlns:a16="http://schemas.microsoft.com/office/drawing/2014/main" id="{7A97FA98-5161-8047-B161-48138BE6CCCF}"/>
              </a:ext>
            </a:extLst>
          </p:cNvPr>
          <p:cNvGrpSpPr/>
          <p:nvPr/>
        </p:nvGrpSpPr>
        <p:grpSpPr>
          <a:xfrm>
            <a:off x="133817" y="2515444"/>
            <a:ext cx="2617961" cy="2867748"/>
            <a:chOff x="223122" y="3089310"/>
            <a:chExt cx="2617961" cy="2867748"/>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517817" y="5245068"/>
                  <a:ext cx="2028569"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𝛼</m:t>
                            </m:r>
                          </m:e>
                          <m:sub>
                            <m:r>
                              <a:rPr lang="en-US" b="0" i="1" smtClean="0">
                                <a:solidFill>
                                  <a:schemeClr val="tx1"/>
                                </a:solidFill>
                                <a:latin typeface="Cambria Math" panose="02040503050406030204" pitchFamily="18" charset="0"/>
                                <a:ea typeface="Cambria Math" panose="02040503050406030204" pitchFamily="18" charset="0"/>
                              </a:rPr>
                              <m:t>𝑖</m:t>
                            </m:r>
                          </m:sub>
                        </m:sSub>
                        <m:r>
                          <a:rPr lang="en-US" b="0" i="1" smtClean="0">
                            <a:solidFill>
                              <a:schemeClr val="tx1"/>
                            </a:solidFill>
                            <a:latin typeface="Cambria Math" panose="02040503050406030204" pitchFamily="18" charset="0"/>
                            <a:ea typeface="Cambria Math" panose="02040503050406030204" pitchFamily="18" charset="0"/>
                          </a:rPr>
                          <m:t>= </m:t>
                        </m:r>
                        <m:f>
                          <m:fPr>
                            <m:ctrlPr>
                              <a:rPr lang="en-US" b="0" i="1" smtClean="0">
                                <a:solidFill>
                                  <a:schemeClr val="tx1"/>
                                </a:solidFill>
                                <a:latin typeface="Cambria Math" panose="02040503050406030204" pitchFamily="18" charset="0"/>
                                <a:ea typeface="Cambria Math" panose="02040503050406030204" pitchFamily="18" charset="0"/>
                              </a:rPr>
                            </m:ctrlPr>
                          </m:fPr>
                          <m:num>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num>
                          <m:den>
                            <m:nary>
                              <m:naryPr>
                                <m:chr m:val="∑"/>
                                <m:supHide m:val="on"/>
                                <m:ctrlPr>
                                  <a:rPr lang="en-US" b="0" i="1" smtClean="0">
                                    <a:solidFill>
                                      <a:schemeClr val="tx1"/>
                                    </a:solidFill>
                                    <a:latin typeface="Cambria Math" panose="02040503050406030204" pitchFamily="18" charset="0"/>
                                    <a:ea typeface="Cambria Math" panose="02040503050406030204" pitchFamily="18" charset="0"/>
                                  </a:rPr>
                                </m:ctrlPr>
                              </m:naryPr>
                              <m:sub>
                                <m:r>
                                  <m:rPr>
                                    <m:brk m:alnAt="7"/>
                                  </m:rPr>
                                  <a:rPr lang="en-US" b="0" i="1" smtClean="0">
                                    <a:solidFill>
                                      <a:schemeClr val="tx1"/>
                                    </a:solidFill>
                                    <a:latin typeface="Cambria Math" panose="02040503050406030204" pitchFamily="18" charset="0"/>
                                    <a:ea typeface="Cambria Math" panose="02040503050406030204" pitchFamily="18" charset="0"/>
                                  </a:rPr>
                                  <m:t>𝑖</m:t>
                                </m:r>
                              </m:sub>
                              <m:sup/>
                              <m:e>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e>
                            </m:nary>
                          </m:den>
                        </m:f>
                      </m:oMath>
                    </m:oMathPara>
                  </a14:m>
                  <a:endParaRPr lang="en-US"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517817" y="5245068"/>
                  <a:ext cx="2028569" cy="711990"/>
                </a:xfrm>
                <a:prstGeom prst="rect">
                  <a:avLst/>
                </a:prstGeom>
                <a:blipFill>
                  <a:blip r:embed="rId5"/>
                  <a:stretch>
                    <a:fillRect t="-12281" b="-8596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848485" y="3089310"/>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𝑠</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rPr>
                          <m:t> </m:t>
                        </m:r>
                      </m:oMath>
                    </m:oMathPara>
                  </a14:m>
                  <a:endParaRPr lang="en-US"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848485" y="3089310"/>
                  <a:ext cx="1367234" cy="756233"/>
                </a:xfrm>
                <a:prstGeom prst="rect">
                  <a:avLst/>
                </a:prstGeom>
                <a:blipFill>
                  <a:blip r:embed="rId6"/>
                  <a:stretch>
                    <a:fillRect l="-25000" t="-120000" r="-6481" b="-18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FB1E0262-9980-0049-9EE6-9D9A775AD4C2}"/>
                    </a:ext>
                  </a:extLst>
                </p:cNvPr>
                <p:cNvSpPr txBox="1"/>
                <p:nvPr/>
              </p:nvSpPr>
              <p:spPr>
                <a:xfrm>
                  <a:off x="223122" y="4427281"/>
                  <a:ext cx="2617961"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 </m:t>
                        </m:r>
                        <m:func>
                          <m:funcPr>
                            <m:ctrlPr>
                              <a:rPr lang="en-US" b="0" i="1" smtClean="0">
                                <a:solidFill>
                                  <a:schemeClr val="accent2"/>
                                </a:solidFill>
                                <a:latin typeface="Cambria Math" panose="02040503050406030204" pitchFamily="18" charset="0"/>
                                <a:ea typeface="Cambria Math" panose="02040503050406030204" pitchFamily="18" charset="0"/>
                              </a:rPr>
                            </m:ctrlPr>
                          </m:funcPr>
                          <m:fName>
                            <m:r>
                              <m:rPr>
                                <m:sty m:val="p"/>
                              </m:rPr>
                              <a:rPr lang="en-US" b="0" i="0" smtClean="0">
                                <a:solidFill>
                                  <a:schemeClr val="accent2"/>
                                </a:solidFill>
                                <a:latin typeface="Cambria Math" panose="02040503050406030204" pitchFamily="18" charset="0"/>
                                <a:ea typeface="Cambria Math" panose="02040503050406030204" pitchFamily="18" charset="0"/>
                              </a:rPr>
                              <m:t>tanh</m:t>
                            </m:r>
                          </m:fName>
                          <m:e>
                            <m:r>
                              <a:rPr lang="en-US" b="0" i="1" smtClean="0">
                                <a:solidFill>
                                  <a:schemeClr val="accent2"/>
                                </a:solidFill>
                                <a:latin typeface="Cambria Math" panose="02040503050406030204" pitchFamily="18" charset="0"/>
                                <a:ea typeface="Cambria Math" panose="02040503050406030204" pitchFamily="18" charset="0"/>
                              </a:rPr>
                              <m:t>(</m:t>
                            </m:r>
                            <m:sSup>
                              <m:sSupPr>
                                <m:ctrlPr>
                                  <a:rPr lang="en-US" b="0" i="1" smtClean="0">
                                    <a:solidFill>
                                      <a:schemeClr val="accent2"/>
                                    </a:solidFill>
                                    <a:latin typeface="Cambria Math" panose="02040503050406030204" pitchFamily="18" charset="0"/>
                                    <a:ea typeface="Cambria Math" panose="02040503050406030204" pitchFamily="18" charset="0"/>
                                  </a:rPr>
                                </m:ctrlPr>
                              </m:sSupPr>
                              <m:e>
                                <m:r>
                                  <a:rPr lang="en-US" b="0" i="1" smtClean="0">
                                    <a:solidFill>
                                      <a:schemeClr val="accent2"/>
                                    </a:solidFill>
                                    <a:latin typeface="Cambria Math" panose="02040503050406030204" pitchFamily="18" charset="0"/>
                                    <a:ea typeface="Cambria Math" panose="02040503050406030204" pitchFamily="18" charset="0"/>
                                  </a:rPr>
                                  <m:t>𝑊</m:t>
                                </m:r>
                              </m:e>
                              <m:sup>
                                <m:r>
                                  <a:rPr lang="en-US" b="0" i="1" smtClean="0">
                                    <a:solidFill>
                                      <a:schemeClr val="accent2"/>
                                    </a:solidFill>
                                    <a:latin typeface="Cambria Math" panose="02040503050406030204" pitchFamily="18" charset="0"/>
                                    <a:ea typeface="Cambria Math" panose="02040503050406030204" pitchFamily="18" charset="0"/>
                                  </a:rPr>
                                  <m:t>𝑢</m:t>
                                </m:r>
                              </m:sup>
                            </m:sSup>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h</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m:t>
                            </m:r>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𝑏</m:t>
                                </m:r>
                              </m:e>
                              <m:sub>
                                <m:r>
                                  <a:rPr lang="en-US" b="0" i="1" smtClean="0">
                                    <a:solidFill>
                                      <a:schemeClr val="accent2"/>
                                    </a:solidFill>
                                    <a:latin typeface="Cambria Math" panose="02040503050406030204" pitchFamily="18" charset="0"/>
                                    <a:ea typeface="Cambria Math" panose="02040503050406030204" pitchFamily="18" charset="0"/>
                                  </a:rPr>
                                  <m:t>𝑢</m:t>
                                </m:r>
                              </m:sub>
                            </m:sSub>
                            <m:r>
                              <a:rPr lang="en-US" b="0" i="1" smtClean="0">
                                <a:solidFill>
                                  <a:schemeClr val="accent2"/>
                                </a:solidFill>
                                <a:latin typeface="Cambria Math" panose="02040503050406030204" pitchFamily="18" charset="0"/>
                                <a:ea typeface="Cambria Math" panose="02040503050406030204" pitchFamily="18" charset="0"/>
                              </a:rPr>
                              <m:t> )</m:t>
                            </m:r>
                          </m:e>
                        </m:func>
                        <m:r>
                          <a:rPr lang="en-US" b="0" i="1" smtClean="0">
                            <a:solidFill>
                              <a:schemeClr val="accent2"/>
                            </a:solidFill>
                            <a:latin typeface="Cambria Math" panose="02040503050406030204" pitchFamily="18" charset="0"/>
                            <a:ea typeface="Cambria Math" panose="02040503050406030204" pitchFamily="18" charset="0"/>
                          </a:rPr>
                          <m:t> </m:t>
                        </m:r>
                      </m:oMath>
                    </m:oMathPara>
                  </a14:m>
                  <a:endParaRPr lang="en-US" dirty="0">
                    <a:solidFill>
                      <a:schemeClr val="accent2"/>
                    </a:solidFill>
                  </a:endParaRPr>
                </a:p>
              </p:txBody>
            </p:sp>
          </mc:Choice>
          <mc:Fallback xmlns="">
            <p:sp>
              <p:nvSpPr>
                <p:cNvPr id="12" name="ZoneTexte 11">
                  <a:extLst>
                    <a:ext uri="{FF2B5EF4-FFF2-40B4-BE49-F238E27FC236}">
                      <a16:creationId xmlns:a16="http://schemas.microsoft.com/office/drawing/2014/main" id="{FB1E0262-9980-0049-9EE6-9D9A775AD4C2}"/>
                    </a:ext>
                  </a:extLst>
                </p:cNvPr>
                <p:cNvSpPr txBox="1">
                  <a:spLocks noRot="1" noChangeAspect="1" noMove="1" noResize="1" noEditPoints="1" noAdjustHandles="1" noChangeArrowheads="1" noChangeShapeType="1" noTextEdit="1"/>
                </p:cNvSpPr>
                <p:nvPr/>
              </p:nvSpPr>
              <p:spPr>
                <a:xfrm>
                  <a:off x="223122" y="4427281"/>
                  <a:ext cx="2617961" cy="369332"/>
                </a:xfrm>
                <a:prstGeom prst="rect">
                  <a:avLst/>
                </a:prstGeom>
                <a:blipFill>
                  <a:blip r:embed="rId7"/>
                  <a:stretch>
                    <a:fillRect b="-16667"/>
                  </a:stretch>
                </a:blipFill>
              </p:spPr>
              <p:txBody>
                <a:bodyPr/>
                <a:lstStyle/>
                <a:p>
                  <a:r>
                    <a:rPr lang="fr-FR">
                      <a:noFill/>
                    </a:rPr>
                    <a:t> </a:t>
                  </a:r>
                </a:p>
              </p:txBody>
            </p:sp>
          </mc:Fallback>
        </mc:AlternateContent>
      </p:grpSp>
      <p:cxnSp>
        <p:nvCxnSpPr>
          <p:cNvPr id="14" name="Connecteur droit 13">
            <a:extLst>
              <a:ext uri="{FF2B5EF4-FFF2-40B4-BE49-F238E27FC236}">
                <a16:creationId xmlns:a16="http://schemas.microsoft.com/office/drawing/2014/main" id="{60E1EE1F-A892-8C4C-817F-5A1560147E67}"/>
              </a:ext>
            </a:extLst>
          </p:cNvPr>
          <p:cNvCxnSpPr>
            <a:cxnSpLocks/>
          </p:cNvCxnSpPr>
          <p:nvPr/>
        </p:nvCxnSpPr>
        <p:spPr>
          <a:xfrm>
            <a:off x="2751778" y="2515444"/>
            <a:ext cx="0" cy="322514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3426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1</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7F2C5260-7E05-084D-8665-C6B95632567D}"/>
              </a:ext>
            </a:extLst>
          </p:cNvPr>
          <p:cNvSpPr>
            <a:spLocks noGrp="1"/>
          </p:cNvSpPr>
          <p:nvPr>
            <p:ph idx="1"/>
          </p:nvPr>
        </p:nvSpPr>
        <p:spPr>
          <a:xfrm>
            <a:off x="591015" y="4012207"/>
            <a:ext cx="3868303" cy="2125545"/>
          </a:xfrm>
        </p:spPr>
        <p:txBody>
          <a:bodyPr anchor="ct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Tree>
    <p:extLst>
      <p:ext uri="{BB962C8B-B14F-4D97-AF65-F5344CB8AC3E}">
        <p14:creationId xmlns:p14="http://schemas.microsoft.com/office/powerpoint/2010/main" val="331661413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overview</a:t>
            </a:r>
          </a:p>
        </p:txBody>
      </p:sp>
      <p:pic>
        <p:nvPicPr>
          <p:cNvPr id="7" name="Espace réservé du contenu 6">
            <a:extLst>
              <a:ext uri="{FF2B5EF4-FFF2-40B4-BE49-F238E27FC236}">
                <a16:creationId xmlns:a16="http://schemas.microsoft.com/office/drawing/2014/main" id="{C3958EC9-3296-1448-9BA3-AE6DDBAD0EEF}"/>
              </a:ext>
            </a:extLst>
          </p:cNvPr>
          <p:cNvPicPr>
            <a:picLocks noGrp="1" noChangeAspect="1"/>
          </p:cNvPicPr>
          <p:nvPr>
            <p:ph idx="1"/>
          </p:nvPr>
        </p:nvPicPr>
        <p:blipFill>
          <a:blip r:embed="rId3"/>
          <a:stretch>
            <a:fillRect/>
          </a:stretch>
        </p:blipFill>
        <p:spPr>
          <a:xfrm>
            <a:off x="1262024" y="1094162"/>
            <a:ext cx="6619952" cy="3985715"/>
          </a:xfrm>
          <a:noFill/>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19</a:t>
            </a:fld>
            <a:endParaRPr lang="fr-F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51E3AE6E-C358-7B46-8188-7E4352E900D3}"/>
                  </a:ext>
                </a:extLst>
              </p:cNvPr>
              <p:cNvSpPr txBox="1"/>
              <p:nvPr/>
            </p:nvSpPr>
            <p:spPr>
              <a:xfrm>
                <a:off x="237382" y="5665259"/>
                <a:ext cx="2268826" cy="332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0" i="1" smtClean="0">
                          <a:solidFill>
                            <a:schemeClr val="tx2"/>
                          </a:solidFill>
                          <a:latin typeface="Cambria Math" panose="02040503050406030204" pitchFamily="18" charset="0"/>
                        </a:rPr>
                        <m:t>𝑎</m:t>
                      </m:r>
                      <m:r>
                        <a:rPr lang="fr-FR" sz="2000" b="0" i="1" smtClean="0">
                          <a:solidFill>
                            <a:schemeClr val="tx2"/>
                          </a:solidFill>
                          <a:latin typeface="Cambria Math" panose="02040503050406030204" pitchFamily="18" charset="0"/>
                        </a:rPr>
                        <m:t>= </m:t>
                      </m:r>
                      <m:func>
                        <m:funcPr>
                          <m:ctrlPr>
                            <a:rPr lang="fr-FR" sz="2000" b="0" i="1" smtClean="0">
                              <a:solidFill>
                                <a:schemeClr val="tx2"/>
                              </a:solidFill>
                              <a:latin typeface="Cambria Math" panose="02040503050406030204" pitchFamily="18" charset="0"/>
                            </a:rPr>
                          </m:ctrlPr>
                        </m:funcPr>
                        <m:fName>
                          <m:r>
                            <m:rPr>
                              <m:sty m:val="p"/>
                            </m:rPr>
                            <a:rPr lang="fr-FR" sz="2000" b="0" i="0" smtClean="0">
                              <a:solidFill>
                                <a:schemeClr val="tx2"/>
                              </a:solidFill>
                              <a:latin typeface="Cambria Math" panose="02040503050406030204" pitchFamily="18" charset="0"/>
                            </a:rPr>
                            <m:t>tanh</m:t>
                          </m:r>
                        </m:fName>
                        <m:e>
                          <m:r>
                            <a:rPr lang="fr-FR" sz="2000" b="0" i="1" smtClean="0">
                              <a:solidFill>
                                <a:schemeClr val="tx2"/>
                              </a:solidFill>
                              <a:latin typeface="Cambria Math" panose="02040503050406030204" pitchFamily="18" charset="0"/>
                            </a:rPr>
                            <m:t>(</m:t>
                          </m:r>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𝑎</m:t>
                              </m:r>
                            </m:e>
                            <m:sub>
                              <m:r>
                                <a:rPr lang="fr-FR" sz="2000" b="0" i="1" smtClean="0">
                                  <a:solidFill>
                                    <a:schemeClr val="tx2"/>
                                  </a:solidFill>
                                  <a:latin typeface="Cambria Math" panose="02040503050406030204" pitchFamily="18" charset="0"/>
                                </a:rPr>
                                <m:t>𝑢</m:t>
                              </m:r>
                              <m:r>
                                <a:rPr lang="fr-FR" sz="2000" b="0" i="1" smtClean="0">
                                  <a:solidFill>
                                    <a:schemeClr val="tx2"/>
                                  </a:solidFill>
                                  <a:latin typeface="Cambria Math" panose="02040503050406030204" pitchFamily="18" charset="0"/>
                                </a:rPr>
                                <m:t>,</m:t>
                              </m:r>
                              <m:r>
                                <a:rPr lang="fr-FR" sz="2000" b="0" i="1" smtClean="0">
                                  <a:solidFill>
                                    <a:schemeClr val="tx2"/>
                                  </a:solidFill>
                                  <a:latin typeface="Cambria Math" panose="02040503050406030204" pitchFamily="18" charset="0"/>
                                </a:rPr>
                                <m:t>𝑖</m:t>
                              </m:r>
                            </m:sub>
                          </m:sSub>
                          <m:r>
                            <a:rPr lang="fr-FR" sz="2000" b="0" i="1" smtClean="0">
                              <a:solidFill>
                                <a:schemeClr val="tx2"/>
                              </a:solidFill>
                              <a:latin typeface="Cambria Math" panose="02040503050406030204" pitchFamily="18" charset="0"/>
                            </a:rPr>
                            <m:t>+</m:t>
                          </m:r>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𝑎</m:t>
                              </m:r>
                            </m:e>
                            <m:sub>
                              <m:r>
                                <a:rPr lang="fr-FR" sz="2000" b="0" i="1" smtClean="0">
                                  <a:solidFill>
                                    <a:schemeClr val="tx2"/>
                                  </a:solidFill>
                                  <a:latin typeface="Cambria Math" panose="02040503050406030204" pitchFamily="18" charset="0"/>
                                </a:rPr>
                                <m:t>𝑔</m:t>
                              </m:r>
                            </m:sub>
                          </m:sSub>
                          <m:r>
                            <a:rPr lang="fr-FR" sz="2000" b="0" i="1" smtClean="0">
                              <a:solidFill>
                                <a:schemeClr val="tx2"/>
                              </a:solidFill>
                              <a:latin typeface="Cambria Math" panose="02040503050406030204" pitchFamily="18" charset="0"/>
                            </a:rPr>
                            <m:t>)</m:t>
                          </m:r>
                        </m:e>
                      </m:func>
                    </m:oMath>
                  </m:oMathPara>
                </a14:m>
                <a:endParaRPr lang="fr-FR" sz="2000" dirty="0">
                  <a:solidFill>
                    <a:schemeClr val="tx2"/>
                  </a:solidFill>
                </a:endParaRPr>
              </a:p>
            </p:txBody>
          </p:sp>
        </mc:Choice>
        <mc:Fallback xmlns="">
          <p:sp>
            <p:nvSpPr>
              <p:cNvPr id="5" name="ZoneTexte 4">
                <a:extLst>
                  <a:ext uri="{FF2B5EF4-FFF2-40B4-BE49-F238E27FC236}">
                    <a16:creationId xmlns:a16="http://schemas.microsoft.com/office/drawing/2014/main" id="{51E3AE6E-C358-7B46-8188-7E4352E900D3}"/>
                  </a:ext>
                </a:extLst>
              </p:cNvPr>
              <p:cNvSpPr txBox="1">
                <a:spLocks noRot="1" noChangeAspect="1" noMove="1" noResize="1" noEditPoints="1" noAdjustHandles="1" noChangeArrowheads="1" noChangeShapeType="1" noTextEdit="1"/>
              </p:cNvSpPr>
              <p:nvPr/>
            </p:nvSpPr>
            <p:spPr>
              <a:xfrm>
                <a:off x="237382" y="5665259"/>
                <a:ext cx="2268826" cy="332720"/>
              </a:xfrm>
              <a:prstGeom prst="rect">
                <a:avLst/>
              </a:prstGeom>
              <a:blipFill>
                <a:blip r:embed="rId4"/>
                <a:stretch>
                  <a:fillRect l="-1111" t="-3571" r="-3333" b="-28571"/>
                </a:stretch>
              </a:blipFill>
            </p:spPr>
            <p:txBody>
              <a:bodyPr/>
              <a:lstStyle/>
              <a:p>
                <a:r>
                  <a:rPr lang="fr-FR">
                    <a:noFill/>
                  </a:rPr>
                  <a:t> </a:t>
                </a:r>
              </a:p>
            </p:txBody>
          </p:sp>
        </mc:Fallback>
      </mc:AlternateContent>
      <p:grpSp>
        <p:nvGrpSpPr>
          <p:cNvPr id="13" name="Groupe 12">
            <a:extLst>
              <a:ext uri="{FF2B5EF4-FFF2-40B4-BE49-F238E27FC236}">
                <a16:creationId xmlns:a16="http://schemas.microsoft.com/office/drawing/2014/main" id="{FB89D1AE-D812-E747-91F5-DF1A7927213D}"/>
              </a:ext>
            </a:extLst>
          </p:cNvPr>
          <p:cNvGrpSpPr/>
          <p:nvPr/>
        </p:nvGrpSpPr>
        <p:grpSpPr>
          <a:xfrm>
            <a:off x="3458218" y="5195820"/>
            <a:ext cx="1819261" cy="1327027"/>
            <a:chOff x="3576823" y="4968628"/>
            <a:chExt cx="1990352" cy="1327027"/>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966983" y="4968628"/>
                  <a:ext cx="1100859" cy="321178"/>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solidFill>
                              <a:latin typeface="Cambria Math" panose="02040503050406030204" pitchFamily="18" charset="0"/>
                            </a:rPr>
                          </m:ctrlPr>
                        </m:sSubPr>
                        <m:e>
                          <m:r>
                            <a:rPr lang="fr-FR" sz="2000" i="1">
                              <a:solidFill>
                                <a:schemeClr val="tx2"/>
                              </a:solidFill>
                              <a:latin typeface="Cambria Math" panose="02040503050406030204" pitchFamily="18" charset="0"/>
                            </a:rPr>
                            <m:t>𝑎</m:t>
                          </m:r>
                        </m:e>
                        <m:sub>
                          <m:r>
                            <a:rPr lang="fr-FR" sz="2000" i="1">
                              <a:solidFill>
                                <a:schemeClr val="tx2"/>
                              </a:solidFill>
                              <a:latin typeface="Cambria Math" panose="02040503050406030204" pitchFamily="18" charset="0"/>
                            </a:rPr>
                            <m:t>𝑢</m:t>
                          </m:r>
                          <m:r>
                            <a:rPr lang="fr-FR" sz="2000" i="1">
                              <a:solidFill>
                                <a:schemeClr val="tx2"/>
                              </a:solidFill>
                              <a:latin typeface="Cambria Math" panose="02040503050406030204" pitchFamily="18" charset="0"/>
                            </a:rPr>
                            <m:t>,</m:t>
                          </m:r>
                          <m:r>
                            <a:rPr lang="fr-FR" sz="2000" i="1">
                              <a:solidFill>
                                <a:schemeClr val="tx2"/>
                              </a:solidFill>
                              <a:latin typeface="Cambria Math" panose="02040503050406030204" pitchFamily="18" charset="0"/>
                            </a:rPr>
                            <m:t>𝑖</m:t>
                          </m:r>
                        </m:sub>
                      </m:sSub>
                    </m:oMath>
                  </a14:m>
                  <a:r>
                    <a:rPr lang="fr-FR" sz="2000" dirty="0">
                      <a:solidFill>
                        <a:schemeClr val="tx2"/>
                      </a:solidFill>
                    </a:rPr>
                    <a:t> =</a:t>
                  </a:r>
                  <a14:m>
                    <m:oMath xmlns:m="http://schemas.openxmlformats.org/officeDocument/2006/math">
                      <m:sSup>
                        <m:sSupPr>
                          <m:ctrlPr>
                            <a:rPr lang="fr-FR" sz="2000" b="0" i="1" dirty="0" smtClean="0">
                              <a:solidFill>
                                <a:schemeClr val="tx2"/>
                              </a:solidFill>
                              <a:latin typeface="Cambria Math" panose="02040503050406030204" pitchFamily="18" charset="0"/>
                            </a:rPr>
                          </m:ctrlPr>
                        </m:sSupPr>
                        <m:e>
                          <m:r>
                            <a:rPr lang="fr-FR" sz="2000" b="0" i="1" dirty="0" smtClean="0">
                              <a:solidFill>
                                <a:schemeClr val="tx2"/>
                              </a:solidFill>
                              <a:latin typeface="Cambria Math" panose="02040503050406030204" pitchFamily="18" charset="0"/>
                            </a:rPr>
                            <m:t>𝑊</m:t>
                          </m:r>
                        </m:e>
                        <m:sup>
                          <m:r>
                            <a:rPr lang="fr-FR" sz="2000" b="0" i="1" dirty="0" smtClean="0">
                              <a:solidFill>
                                <a:schemeClr val="tx2"/>
                              </a:solidFill>
                              <a:latin typeface="Cambria Math" panose="02040503050406030204" pitchFamily="18" charset="0"/>
                            </a:rPr>
                            <m:t>𝑙</m:t>
                          </m:r>
                        </m:sup>
                      </m:sSup>
                      <m:r>
                        <a:rPr lang="fr-FR" sz="2000" b="0" i="1" dirty="0" smtClean="0">
                          <a:solidFill>
                            <a:schemeClr val="tx2"/>
                          </a:solidFill>
                          <a:latin typeface="Cambria Math" panose="02040503050406030204" pitchFamily="18" charset="0"/>
                        </a:rPr>
                        <m:t>𝑙</m:t>
                      </m:r>
                    </m:oMath>
                  </a14:m>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966983" y="4968628"/>
                  <a:ext cx="1100859" cy="321178"/>
                </a:xfrm>
                <a:prstGeom prst="rect">
                  <a:avLst/>
                </a:prstGeom>
                <a:blipFill>
                  <a:blip r:embed="rId5"/>
                  <a:stretch>
                    <a:fillRect l="-6250" t="-22222" r="-7500" b="-4074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576823" y="569408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solidFill>
                              <a:latin typeface="Cambria Math" panose="02040503050406030204" pitchFamily="18" charset="0"/>
                            </a:rPr>
                          </m:ctrlPr>
                        </m:sSubPr>
                        <m:e>
                          <m:r>
                            <a:rPr lang="fr-FR" sz="2000" i="1">
                              <a:solidFill>
                                <a:schemeClr val="tx2"/>
                              </a:solidFill>
                              <a:latin typeface="Cambria Math" panose="02040503050406030204" pitchFamily="18" charset="0"/>
                            </a:rPr>
                            <m:t>𝑎</m:t>
                          </m:r>
                        </m:e>
                        <m:sub>
                          <m:r>
                            <a:rPr lang="fr-FR" sz="2000" b="0" i="1" smtClean="0">
                              <a:solidFill>
                                <a:schemeClr val="tx2"/>
                              </a:solidFill>
                              <a:latin typeface="Cambria Math" panose="02040503050406030204" pitchFamily="18" charset="0"/>
                            </a:rPr>
                            <m:t>𝑔</m:t>
                          </m:r>
                        </m:sub>
                      </m:sSub>
                    </m:oMath>
                  </a14:m>
                  <a:r>
                    <a:rPr lang="fr-FR" sz="2000" dirty="0">
                      <a:solidFill>
                        <a:schemeClr val="tx2"/>
                      </a:solidFill>
                    </a:rPr>
                    <a:t> =</a:t>
                  </a:r>
                  <a:r>
                    <a:rPr lang="fr-FR" sz="2000" dirty="0">
                      <a:solidFill>
                        <a:schemeClr val="tx2"/>
                      </a:solidFill>
                      <a:ea typeface="Cambria Math" panose="02040503050406030204" pitchFamily="18" charset="0"/>
                    </a:rPr>
                    <a:t> </a:t>
                  </a:r>
                  <a14:m>
                    <m:oMath xmlns:m="http://schemas.openxmlformats.org/officeDocument/2006/math">
                      <m:f>
                        <m:fPr>
                          <m:ctrlPr>
                            <a:rPr lang="fr-FR" sz="2000" i="1" dirty="0">
                              <a:solidFill>
                                <a:schemeClr val="tx2"/>
                              </a:solidFill>
                              <a:latin typeface="Cambria Math" panose="02040503050406030204" pitchFamily="18" charset="0"/>
                              <a:ea typeface="Cambria Math" panose="02040503050406030204" pitchFamily="18" charset="0"/>
                            </a:rPr>
                          </m:ctrlPr>
                        </m:fPr>
                        <m:num>
                          <m:r>
                            <m:rPr>
                              <m:sty m:val="p"/>
                            </m:rPr>
                            <a:rPr lang="fr-FR" sz="2000" dirty="0">
                              <a:solidFill>
                                <a:schemeClr val="tx2"/>
                              </a:solidFill>
                              <a:latin typeface="Cambria Math" panose="02040503050406030204" pitchFamily="18" charset="0"/>
                              <a:ea typeface="Cambria Math" panose="02040503050406030204" pitchFamily="18" charset="0"/>
                            </a:rPr>
                            <m:t>exp</m:t>
                          </m:r>
                          <m:r>
                            <a:rPr lang="fr-FR" sz="2000" i="1" dirty="0">
                              <a:solidFill>
                                <a:schemeClr val="tx2"/>
                              </a:solidFill>
                              <a:latin typeface="Cambria Math" panose="02040503050406030204" pitchFamily="18" charset="0"/>
                              <a:ea typeface="Cambria Math" panose="02040503050406030204" pitchFamily="18" charset="0"/>
                            </a:rPr>
                            <m:t>⁡(</m:t>
                          </m:r>
                          <m:sSup>
                            <m:sSupPr>
                              <m:ctrlPr>
                                <a:rPr lang="fr-FR" sz="2000" i="1" dirty="0">
                                  <a:solidFill>
                                    <a:schemeClr val="tx2"/>
                                  </a:solidFill>
                                  <a:latin typeface="Cambria Math" panose="02040503050406030204" pitchFamily="18" charset="0"/>
                                  <a:ea typeface="Cambria Math" panose="02040503050406030204" pitchFamily="18" charset="0"/>
                                </a:rPr>
                              </m:ctrlPr>
                            </m:sSupPr>
                            <m:e>
                              <m:r>
                                <a:rPr lang="fr-FR" sz="2000" i="1" dirty="0" smtClean="0">
                                  <a:solidFill>
                                    <a:schemeClr val="tx2"/>
                                  </a:solidFill>
                                  <a:latin typeface="Cambria Math" panose="02040503050406030204" pitchFamily="18" charset="0"/>
                                  <a:ea typeface="Cambria Math" panose="02040503050406030204" pitchFamily="18" charset="0"/>
                                </a:rPr>
                                <m:t>𝛼</m:t>
                              </m:r>
                            </m:e>
                            <m:sup>
                              <m:r>
                                <a:rPr lang="fr-FR" sz="2000" i="1" dirty="0">
                                  <a:solidFill>
                                    <a:schemeClr val="tx2"/>
                                  </a:solidFill>
                                  <a:latin typeface="Cambria Math" panose="02040503050406030204" pitchFamily="18" charset="0"/>
                                  <a:ea typeface="Cambria Math" panose="02040503050406030204" pitchFamily="18" charset="0"/>
                                </a:rPr>
                                <m:t>𝑇</m:t>
                              </m:r>
                            </m:sup>
                          </m:sSup>
                          <m:sSub>
                            <m:sSubPr>
                              <m:ctrlPr>
                                <a:rPr lang="fr-FR" sz="2000" i="1" dirty="0">
                                  <a:solidFill>
                                    <a:schemeClr val="tx2"/>
                                  </a:solidFill>
                                  <a:latin typeface="Cambria Math" panose="02040503050406030204" pitchFamily="18" charset="0"/>
                                  <a:ea typeface="Cambria Math" panose="02040503050406030204" pitchFamily="18" charset="0"/>
                                </a:rPr>
                              </m:ctrlPr>
                            </m:sSubPr>
                            <m:e>
                              <m:r>
                                <a:rPr lang="fr-FR" sz="2000" i="1" dirty="0">
                                  <a:solidFill>
                                    <a:schemeClr val="tx2"/>
                                  </a:solidFill>
                                  <a:latin typeface="Cambria Math" panose="02040503050406030204" pitchFamily="18" charset="0"/>
                                  <a:ea typeface="Cambria Math" panose="02040503050406030204" pitchFamily="18" charset="0"/>
                                </a:rPr>
                                <m:t>𝑡</m:t>
                              </m:r>
                            </m:e>
                            <m:sub>
                              <m:r>
                                <a:rPr lang="fr-FR" sz="2000" b="0" i="1" dirty="0" smtClean="0">
                                  <a:solidFill>
                                    <a:schemeClr val="tx2"/>
                                  </a:solidFill>
                                  <a:latin typeface="Cambria Math" panose="02040503050406030204" pitchFamily="18" charset="0"/>
                                  <a:ea typeface="Cambria Math" panose="02040503050406030204" pitchFamily="18" charset="0"/>
                                </a:rPr>
                                <m:t>𝑗</m:t>
                              </m:r>
                            </m:sub>
                          </m:sSub>
                          <m:r>
                            <a:rPr lang="fr-FR" sz="2000" i="1" dirty="0">
                              <a:solidFill>
                                <a:schemeClr val="tx2"/>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solidFill>
                                  <a:latin typeface="Cambria Math" panose="02040503050406030204" pitchFamily="18" charset="0"/>
                                  <a:ea typeface="Cambria Math" panose="02040503050406030204" pitchFamily="18" charset="0"/>
                                </a:rPr>
                                <m:t>𝑗</m:t>
                              </m:r>
                            </m:sub>
                            <m:sup/>
                            <m:e>
                              <m:r>
                                <m:rPr>
                                  <m:sty m:val="p"/>
                                </m:rPr>
                                <a:rPr lang="fr-FR" sz="2000" dirty="0">
                                  <a:solidFill>
                                    <a:schemeClr val="tx2"/>
                                  </a:solidFill>
                                  <a:latin typeface="Cambria Math" panose="02040503050406030204" pitchFamily="18" charset="0"/>
                                  <a:ea typeface="Cambria Math" panose="02040503050406030204" pitchFamily="18" charset="0"/>
                                </a:rPr>
                                <m:t>exp</m:t>
                              </m:r>
                              <m:r>
                                <a:rPr lang="fr-FR" sz="2000" i="1" dirty="0">
                                  <a:solidFill>
                                    <a:schemeClr val="tx2"/>
                                  </a:solidFill>
                                  <a:latin typeface="Cambria Math" panose="02040503050406030204" pitchFamily="18" charset="0"/>
                                  <a:ea typeface="Cambria Math" panose="02040503050406030204" pitchFamily="18" charset="0"/>
                                </a:rPr>
                                <m:t>⁡(</m:t>
                              </m:r>
                              <m:sSup>
                                <m:sSupPr>
                                  <m:ctrlPr>
                                    <a:rPr lang="fr-FR" sz="2000" i="1" dirty="0">
                                      <a:solidFill>
                                        <a:schemeClr val="tx2"/>
                                      </a:solidFill>
                                      <a:latin typeface="Cambria Math" panose="02040503050406030204" pitchFamily="18" charset="0"/>
                                      <a:ea typeface="Cambria Math" panose="02040503050406030204" pitchFamily="18" charset="0"/>
                                    </a:rPr>
                                  </m:ctrlPr>
                                </m:sSupPr>
                                <m:e>
                                  <m:r>
                                    <a:rPr lang="fr-FR" sz="2000" i="1" dirty="0" smtClean="0">
                                      <a:solidFill>
                                        <a:schemeClr val="tx2"/>
                                      </a:solidFill>
                                      <a:latin typeface="Cambria Math" panose="02040503050406030204" pitchFamily="18" charset="0"/>
                                      <a:ea typeface="Cambria Math" panose="02040503050406030204" pitchFamily="18" charset="0"/>
                                    </a:rPr>
                                    <m:t>𝛼</m:t>
                                  </m:r>
                                </m:e>
                                <m:sup>
                                  <m:r>
                                    <a:rPr lang="fr-FR" sz="2000" i="1" dirty="0">
                                      <a:solidFill>
                                        <a:schemeClr val="tx2"/>
                                      </a:solidFill>
                                      <a:latin typeface="Cambria Math" panose="02040503050406030204" pitchFamily="18" charset="0"/>
                                      <a:ea typeface="Cambria Math" panose="02040503050406030204" pitchFamily="18" charset="0"/>
                                    </a:rPr>
                                    <m:t>𝑇</m:t>
                                  </m:r>
                                </m:sup>
                              </m:sSup>
                              <m:sSub>
                                <m:sSubPr>
                                  <m:ctrlPr>
                                    <a:rPr lang="fr-FR" sz="2000" i="1" dirty="0">
                                      <a:solidFill>
                                        <a:schemeClr val="tx2"/>
                                      </a:solidFill>
                                      <a:latin typeface="Cambria Math" panose="02040503050406030204" pitchFamily="18" charset="0"/>
                                      <a:ea typeface="Cambria Math" panose="02040503050406030204" pitchFamily="18" charset="0"/>
                                    </a:rPr>
                                  </m:ctrlPr>
                                </m:sSubPr>
                                <m:e>
                                  <m:r>
                                    <a:rPr lang="fr-FR" sz="2000" i="1" dirty="0">
                                      <a:solidFill>
                                        <a:schemeClr val="tx2"/>
                                      </a:solidFill>
                                      <a:latin typeface="Cambria Math" panose="02040503050406030204" pitchFamily="18" charset="0"/>
                                      <a:ea typeface="Cambria Math" panose="02040503050406030204" pitchFamily="18" charset="0"/>
                                    </a:rPr>
                                    <m:t>𝑡</m:t>
                                  </m:r>
                                </m:e>
                                <m:sub>
                                  <m:r>
                                    <a:rPr lang="fr-FR" sz="2000" i="1" dirty="0">
                                      <a:solidFill>
                                        <a:schemeClr val="tx2"/>
                                      </a:solidFill>
                                      <a:latin typeface="Cambria Math" panose="02040503050406030204" pitchFamily="18" charset="0"/>
                                      <a:ea typeface="Cambria Math" panose="02040503050406030204" pitchFamily="18" charset="0"/>
                                    </a:rPr>
                                    <m:t>𝑗</m:t>
                                  </m:r>
                                </m:sub>
                              </m:sSub>
                              <m:r>
                                <a:rPr lang="fr-FR" sz="2000" i="1" dirty="0">
                                  <a:solidFill>
                                    <a:schemeClr val="tx2"/>
                                  </a:solidFill>
                                  <a:latin typeface="Cambria Math" panose="02040503050406030204" pitchFamily="18" charset="0"/>
                                  <a:ea typeface="Cambria Math" panose="02040503050406030204" pitchFamily="18" charset="0"/>
                                </a:rPr>
                                <m:t>)</m:t>
                              </m:r>
                            </m:e>
                          </m:nary>
                        </m:den>
                      </m:f>
                    </m:oMath>
                  </a14:m>
                  <a:endParaRPr lang="fr-FR" sz="2000" dirty="0">
                    <a:solidFill>
                      <a:schemeClr val="tx2"/>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576823" y="5694080"/>
                  <a:ext cx="1990352" cy="601575"/>
                </a:xfrm>
                <a:prstGeom prst="rect">
                  <a:avLst/>
                </a:prstGeom>
                <a:blipFill>
                  <a:blip r:embed="rId6"/>
                  <a:stretch>
                    <a:fillRect l="-4167" t="-12500" b="-93750"/>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85A29926-800B-7A42-81A1-58ACEDF6C854}"/>
                  </a:ext>
                </a:extLst>
              </p:cNvPr>
              <p:cNvSpPr txBox="1"/>
              <p:nvPr/>
            </p:nvSpPr>
            <p:spPr>
              <a:xfrm>
                <a:off x="6053950" y="5356409"/>
                <a:ext cx="2995885"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𝑒</m:t>
                          </m:r>
                        </m:e>
                        <m:sub>
                          <m:r>
                            <a:rPr lang="fr-FR" sz="2000" b="0" i="1" smtClean="0">
                              <a:solidFill>
                                <a:schemeClr val="tx2"/>
                              </a:solidFill>
                              <a:latin typeface="Cambria Math" panose="02040503050406030204" pitchFamily="18" charset="0"/>
                            </a:rPr>
                            <m:t>𝑠</m:t>
                          </m:r>
                        </m:sub>
                      </m:sSub>
                      <m:r>
                        <a:rPr lang="fr-FR" sz="2000" b="0" i="1" smtClean="0">
                          <a:solidFill>
                            <a:schemeClr val="tx2"/>
                          </a:solidFill>
                          <a:latin typeface="Cambria Math" panose="02040503050406030204" pitchFamily="18" charset="0"/>
                        </a:rPr>
                        <m:t>=</m:t>
                      </m:r>
                      <m:nary>
                        <m:naryPr>
                          <m:chr m:val="∑"/>
                          <m:ctrlPr>
                            <a:rPr lang="fr-FR" sz="2000" b="0" i="1" smtClean="0">
                              <a:solidFill>
                                <a:schemeClr val="tx2"/>
                              </a:solidFill>
                              <a:latin typeface="Cambria Math" panose="02040503050406030204" pitchFamily="18" charset="0"/>
                            </a:rPr>
                          </m:ctrlPr>
                        </m:naryPr>
                        <m:sub>
                          <m:r>
                            <m:rPr>
                              <m:brk m:alnAt="23"/>
                            </m:rPr>
                            <a:rPr lang="fr-FR" sz="2000" b="0" i="1" smtClean="0">
                              <a:solidFill>
                                <a:schemeClr val="tx2"/>
                              </a:solidFill>
                              <a:latin typeface="Cambria Math" panose="02040503050406030204" pitchFamily="18" charset="0"/>
                            </a:rPr>
                            <m:t>𝑖</m:t>
                          </m:r>
                          <m:r>
                            <a:rPr lang="fr-FR" sz="2000" b="0" i="1" smtClean="0">
                              <a:solidFill>
                                <a:schemeClr val="tx2"/>
                              </a:solidFill>
                              <a:latin typeface="Cambria Math" panose="02040503050406030204" pitchFamily="18" charset="0"/>
                            </a:rPr>
                            <m:t>=1</m:t>
                          </m:r>
                        </m:sub>
                        <m:sup>
                          <m:r>
                            <a:rPr lang="fr-FR" sz="2000" b="0" i="1" smtClean="0">
                              <a:solidFill>
                                <a:schemeClr val="tx2"/>
                              </a:solidFill>
                              <a:latin typeface="Cambria Math" panose="02040503050406030204" pitchFamily="18" charset="0"/>
                            </a:rPr>
                            <m:t>𝑛</m:t>
                          </m:r>
                        </m:sup>
                        <m:e>
                          <m:func>
                            <m:funcPr>
                              <m:ctrlPr>
                                <a:rPr lang="fr-FR" sz="2000" i="1">
                                  <a:solidFill>
                                    <a:schemeClr val="tx2"/>
                                  </a:solidFill>
                                  <a:latin typeface="Cambria Math" panose="02040503050406030204" pitchFamily="18" charset="0"/>
                                </a:rPr>
                              </m:ctrlPr>
                            </m:funcPr>
                            <m:fName>
                              <m:r>
                                <m:rPr>
                                  <m:sty m:val="p"/>
                                </m:rPr>
                                <a:rPr lang="fr-FR" sz="2000">
                                  <a:solidFill>
                                    <a:schemeClr val="tx2"/>
                                  </a:solidFill>
                                  <a:latin typeface="Cambria Math" panose="02040503050406030204" pitchFamily="18" charset="0"/>
                                </a:rPr>
                                <m:t>tanh</m:t>
                              </m:r>
                            </m:fName>
                            <m:e>
                              <m:r>
                                <a:rPr lang="fr-FR" sz="2000" i="1">
                                  <a:solidFill>
                                    <a:schemeClr val="tx2"/>
                                  </a:solidFill>
                                  <a:latin typeface="Cambria Math" panose="02040503050406030204" pitchFamily="18" charset="0"/>
                                </a:rPr>
                                <m:t>(</m:t>
                              </m:r>
                              <m:sSub>
                                <m:sSubPr>
                                  <m:ctrlPr>
                                    <a:rPr lang="fr-FR" sz="2000" i="1">
                                      <a:solidFill>
                                        <a:schemeClr val="tx2"/>
                                      </a:solidFill>
                                      <a:latin typeface="Cambria Math" panose="02040503050406030204" pitchFamily="18" charset="0"/>
                                    </a:rPr>
                                  </m:ctrlPr>
                                </m:sSubPr>
                                <m:e>
                                  <m:r>
                                    <a:rPr lang="fr-FR" sz="2000" i="1">
                                      <a:solidFill>
                                        <a:schemeClr val="tx2"/>
                                      </a:solidFill>
                                      <a:latin typeface="Cambria Math" panose="02040503050406030204" pitchFamily="18" charset="0"/>
                                    </a:rPr>
                                    <m:t>𝑎</m:t>
                                  </m:r>
                                </m:e>
                                <m:sub>
                                  <m:r>
                                    <a:rPr lang="fr-FR" sz="2000" i="1">
                                      <a:solidFill>
                                        <a:schemeClr val="tx2"/>
                                      </a:solidFill>
                                      <a:latin typeface="Cambria Math" panose="02040503050406030204" pitchFamily="18" charset="0"/>
                                    </a:rPr>
                                    <m:t>𝑢</m:t>
                                  </m:r>
                                  <m:r>
                                    <a:rPr lang="fr-FR" sz="2000" i="1">
                                      <a:solidFill>
                                        <a:schemeClr val="tx2"/>
                                      </a:solidFill>
                                      <a:latin typeface="Cambria Math" panose="02040503050406030204" pitchFamily="18" charset="0"/>
                                    </a:rPr>
                                    <m:t>,</m:t>
                                  </m:r>
                                  <m:r>
                                    <a:rPr lang="fr-FR" sz="2000" i="1">
                                      <a:solidFill>
                                        <a:schemeClr val="tx2"/>
                                      </a:solidFill>
                                      <a:latin typeface="Cambria Math" panose="02040503050406030204" pitchFamily="18" charset="0"/>
                                    </a:rPr>
                                    <m:t>𝑖</m:t>
                                  </m:r>
                                </m:sub>
                              </m:sSub>
                              <m:r>
                                <a:rPr lang="fr-FR" sz="2000" i="1">
                                  <a:solidFill>
                                    <a:schemeClr val="tx2"/>
                                  </a:solidFill>
                                  <a:latin typeface="Cambria Math" panose="02040503050406030204" pitchFamily="18" charset="0"/>
                                </a:rPr>
                                <m:t>+</m:t>
                              </m:r>
                              <m:sSub>
                                <m:sSubPr>
                                  <m:ctrlPr>
                                    <a:rPr lang="fr-FR" sz="2000" i="1">
                                      <a:solidFill>
                                        <a:schemeClr val="tx2"/>
                                      </a:solidFill>
                                      <a:latin typeface="Cambria Math" panose="02040503050406030204" pitchFamily="18" charset="0"/>
                                    </a:rPr>
                                  </m:ctrlPr>
                                </m:sSubPr>
                                <m:e>
                                  <m:r>
                                    <a:rPr lang="fr-FR" sz="2000" i="1">
                                      <a:solidFill>
                                        <a:schemeClr val="tx2"/>
                                      </a:solidFill>
                                      <a:latin typeface="Cambria Math" panose="02040503050406030204" pitchFamily="18" charset="0"/>
                                    </a:rPr>
                                    <m:t>𝑎</m:t>
                                  </m:r>
                                </m:e>
                                <m:sub>
                                  <m:r>
                                    <a:rPr lang="fr-FR" sz="2000" i="1">
                                      <a:solidFill>
                                        <a:schemeClr val="tx2"/>
                                      </a:solidFill>
                                      <a:latin typeface="Cambria Math" panose="02040503050406030204" pitchFamily="18" charset="0"/>
                                    </a:rPr>
                                    <m:t>𝑔</m:t>
                                  </m:r>
                                </m:sub>
                              </m:sSub>
                              <m:r>
                                <a:rPr lang="fr-FR" sz="2000" i="1">
                                  <a:solidFill>
                                    <a:schemeClr val="tx2"/>
                                  </a:solidFill>
                                  <a:latin typeface="Cambria Math" panose="02040503050406030204" pitchFamily="18" charset="0"/>
                                </a:rPr>
                                <m:t>)</m:t>
                              </m:r>
                            </m:e>
                          </m:func>
                          <m:sSub>
                            <m:sSubPr>
                              <m:ctrlPr>
                                <a:rPr lang="fr-FR" sz="2000" b="0" i="1" smtClean="0">
                                  <a:solidFill>
                                    <a:schemeClr val="tx2"/>
                                  </a:solidFill>
                                  <a:latin typeface="Cambria Math" panose="02040503050406030204" pitchFamily="18" charset="0"/>
                                  <a:ea typeface="Cambria Math" panose="02040503050406030204" pitchFamily="18" charset="0"/>
                                </a:rPr>
                              </m:ctrlPr>
                            </m:sSubPr>
                            <m:e>
                              <m:r>
                                <a:rPr lang="fr-FR" sz="2000" b="0" i="1" smtClean="0">
                                  <a:solidFill>
                                    <a:schemeClr val="tx2"/>
                                  </a:solidFill>
                                  <a:latin typeface="Cambria Math" panose="02040503050406030204" pitchFamily="18" charset="0"/>
                                  <a:ea typeface="Cambria Math" panose="02040503050406030204" pitchFamily="18" charset="0"/>
                                </a:rPr>
                                <m:t>h</m:t>
                              </m:r>
                            </m:e>
                            <m:sub>
                              <m:r>
                                <a:rPr lang="fr-FR" sz="2000" b="0" i="1" smtClean="0">
                                  <a:solidFill>
                                    <a:schemeClr val="tx2"/>
                                  </a:solidFill>
                                  <a:latin typeface="Cambria Math" panose="02040503050406030204" pitchFamily="18" charset="0"/>
                                  <a:ea typeface="Cambria Math" panose="02040503050406030204" pitchFamily="18" charset="0"/>
                                </a:rPr>
                                <m:t>𝑖</m:t>
                              </m:r>
                            </m:sub>
                          </m:sSub>
                        </m:e>
                      </m:nary>
                      <m:r>
                        <a:rPr lang="fr-FR" sz="2000" b="0" i="1" smtClean="0">
                          <a:solidFill>
                            <a:schemeClr val="tx2"/>
                          </a:solidFill>
                          <a:latin typeface="Cambria Math" panose="02040503050406030204" pitchFamily="18" charset="0"/>
                        </a:rPr>
                        <m:t> </m:t>
                      </m:r>
                    </m:oMath>
                  </m:oMathPara>
                </a14:m>
                <a:endParaRPr lang="fr-FR" sz="2000" dirty="0">
                  <a:solidFill>
                    <a:schemeClr val="tx2"/>
                  </a:solidFill>
                </a:endParaRPr>
              </a:p>
            </p:txBody>
          </p:sp>
        </mc:Choice>
        <mc:Fallback xmlns="">
          <p:sp>
            <p:nvSpPr>
              <p:cNvPr id="12" name="ZoneTexte 11">
                <a:extLst>
                  <a:ext uri="{FF2B5EF4-FFF2-40B4-BE49-F238E27FC236}">
                    <a16:creationId xmlns:a16="http://schemas.microsoft.com/office/drawing/2014/main" id="{85A29926-800B-7A42-81A1-58ACEDF6C854}"/>
                  </a:ext>
                </a:extLst>
              </p:cNvPr>
              <p:cNvSpPr txBox="1">
                <a:spLocks noRot="1" noChangeAspect="1" noMove="1" noResize="1" noEditPoints="1" noAdjustHandles="1" noChangeArrowheads="1" noChangeShapeType="1" noTextEdit="1"/>
              </p:cNvSpPr>
              <p:nvPr/>
            </p:nvSpPr>
            <p:spPr>
              <a:xfrm>
                <a:off x="6053950" y="5356409"/>
                <a:ext cx="2995885" cy="840295"/>
              </a:xfrm>
              <a:prstGeom prst="rect">
                <a:avLst/>
              </a:prstGeom>
              <a:blipFill>
                <a:blip r:embed="rId7"/>
                <a:stretch>
                  <a:fillRect l="-12236" t="-117647" r="-2954" b="-176471"/>
                </a:stretch>
              </a:blipFill>
            </p:spPr>
            <p:txBody>
              <a:bodyPr/>
              <a:lstStyle/>
              <a:p>
                <a:r>
                  <a:rPr lang="fr-FR">
                    <a:noFill/>
                  </a:rPr>
                  <a:t> </a:t>
                </a:r>
              </a:p>
            </p:txBody>
          </p:sp>
        </mc:Fallback>
      </mc:AlternateContent>
      <p:cxnSp>
        <p:nvCxnSpPr>
          <p:cNvPr id="14" name="Connecteur droit 13">
            <a:extLst>
              <a:ext uri="{FF2B5EF4-FFF2-40B4-BE49-F238E27FC236}">
                <a16:creationId xmlns:a16="http://schemas.microsoft.com/office/drawing/2014/main" id="{6EE1AE2C-586F-F040-A3AD-4EDE8F483E50}"/>
              </a:ext>
            </a:extLst>
          </p:cNvPr>
          <p:cNvCxnSpPr>
            <a:cxnSpLocks/>
          </p:cNvCxnSpPr>
          <p:nvPr/>
        </p:nvCxnSpPr>
        <p:spPr>
          <a:xfrm>
            <a:off x="3030748" y="5195820"/>
            <a:ext cx="0" cy="132702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9F1FAEDF-99AF-5C45-BFA4-5FA20C4DFFB3}"/>
              </a:ext>
            </a:extLst>
          </p:cNvPr>
          <p:cNvCxnSpPr>
            <a:cxnSpLocks/>
          </p:cNvCxnSpPr>
          <p:nvPr/>
        </p:nvCxnSpPr>
        <p:spPr>
          <a:xfrm>
            <a:off x="5755867" y="5195820"/>
            <a:ext cx="0" cy="132702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729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 – sentiment analysis</a:t>
            </a:r>
          </a:p>
        </p:txBody>
      </p:sp>
      <p:pic>
        <p:nvPicPr>
          <p:cNvPr id="7" name="Espace réservé du contenu 6" descr="Une image contenant table&#10;&#10;Description générée automatiquement">
            <a:extLst>
              <a:ext uri="{FF2B5EF4-FFF2-40B4-BE49-F238E27FC236}">
                <a16:creationId xmlns:a16="http://schemas.microsoft.com/office/drawing/2014/main" id="{6C670CCA-5750-6940-AA90-F4082288A6D1}"/>
              </a:ext>
            </a:extLst>
          </p:cNvPr>
          <p:cNvPicPr>
            <a:picLocks noGrp="1" noChangeAspect="1"/>
          </p:cNvPicPr>
          <p:nvPr>
            <p:ph idx="1"/>
          </p:nvPr>
        </p:nvPicPr>
        <p:blipFill>
          <a:blip r:embed="rId2"/>
          <a:stretch>
            <a:fillRect/>
          </a:stretch>
        </p:blipFill>
        <p:spPr>
          <a:xfrm>
            <a:off x="1418967" y="1165610"/>
            <a:ext cx="6155024" cy="2265125"/>
          </a:xfrm>
        </p:spPr>
      </p:pic>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pPr algn="ctr"/>
            <a:fld id="{30CCB0C1-2DF4-8B4C-AC0E-201D3DFFEAFD}" type="slidenum">
              <a:rPr lang="en-US" smtClean="0"/>
              <a:pPr algn="ctr"/>
              <a:t>20</a:t>
            </a:fld>
            <a:endParaRPr lang="en-US"/>
          </a:p>
        </p:txBody>
      </p:sp>
      <p:sp>
        <p:nvSpPr>
          <p:cNvPr id="11" name="Rectangle 10">
            <a:extLst>
              <a:ext uri="{FF2B5EF4-FFF2-40B4-BE49-F238E27FC236}">
                <a16:creationId xmlns:a16="http://schemas.microsoft.com/office/drawing/2014/main" id="{6D5EFE02-931E-954D-A08F-BB1520BA4778}"/>
              </a:ext>
            </a:extLst>
          </p:cNvPr>
          <p:cNvSpPr/>
          <p:nvPr/>
        </p:nvSpPr>
        <p:spPr>
          <a:xfrm>
            <a:off x="2238375" y="3618126"/>
            <a:ext cx="4667250" cy="369332"/>
          </a:xfrm>
          <a:prstGeom prst="rect">
            <a:avLst/>
          </a:prstGeom>
        </p:spPr>
        <p:txBody>
          <a:bodyPr wrap="square">
            <a:spAutoFit/>
          </a:bodyPr>
          <a:lstStyle/>
          <a:p>
            <a:pPr algn="ctr"/>
            <a:r>
              <a:rPr lang="en-US" i="1">
                <a:latin typeface="URWPalladioL"/>
              </a:rPr>
              <a:t>Accuracy metric on the sentiment analysis task.</a:t>
            </a:r>
            <a:endParaRPr lang="en-US" i="1"/>
          </a:p>
        </p:txBody>
      </p:sp>
      <p:sp>
        <p:nvSpPr>
          <p:cNvPr id="8" name="Rectangle 7">
            <a:extLst>
              <a:ext uri="{FF2B5EF4-FFF2-40B4-BE49-F238E27FC236}">
                <a16:creationId xmlns:a16="http://schemas.microsoft.com/office/drawing/2014/main" id="{FB458D19-3883-0D46-B938-75FBC23B5881}"/>
              </a:ext>
            </a:extLst>
          </p:cNvPr>
          <p:cNvSpPr/>
          <p:nvPr/>
        </p:nvSpPr>
        <p:spPr>
          <a:xfrm>
            <a:off x="1247775" y="4417017"/>
            <a:ext cx="6497409" cy="1852815"/>
          </a:xfrm>
          <a:prstGeom prst="rect">
            <a:avLst/>
          </a:prstGeom>
        </p:spPr>
        <p:txBody>
          <a:bodyPr wrap="square">
            <a:spAutoFit/>
          </a:bodyPr>
          <a:lstStyle/>
          <a:p>
            <a:pPr marL="342900" indent="-342900">
              <a:lnSpc>
                <a:spcPct val="200000"/>
              </a:lnSpc>
              <a:buFont typeface="Police système Courant"/>
              <a:buChar char="→"/>
            </a:pPr>
            <a:r>
              <a:rPr lang="en-US" sz="2000" b="1" dirty="0">
                <a:solidFill>
                  <a:schemeClr val="tx2"/>
                </a:solidFill>
                <a:latin typeface="URWPalladioL"/>
              </a:rPr>
              <a:t>Hierarchical</a:t>
            </a:r>
            <a:r>
              <a:rPr lang="en-US" sz="2000" dirty="0">
                <a:solidFill>
                  <a:schemeClr val="tx2"/>
                </a:solidFill>
                <a:latin typeface="URWPalladioL"/>
              </a:rPr>
              <a:t> models show better performances</a:t>
            </a:r>
          </a:p>
          <a:p>
            <a:pPr marL="342900" indent="-342900">
              <a:lnSpc>
                <a:spcPct val="200000"/>
              </a:lnSpc>
              <a:buFont typeface="Police système Courant"/>
              <a:buChar char="→"/>
            </a:pPr>
            <a:r>
              <a:rPr lang="en-US" sz="2000" dirty="0">
                <a:solidFill>
                  <a:schemeClr val="tx2"/>
                </a:solidFill>
                <a:latin typeface="URWPalladioL"/>
              </a:rPr>
              <a:t>Modeling the user/product </a:t>
            </a:r>
            <a:r>
              <a:rPr lang="en-US" sz="2000" b="1" dirty="0">
                <a:solidFill>
                  <a:schemeClr val="tx2"/>
                </a:solidFill>
                <a:latin typeface="URWPalladioL"/>
              </a:rPr>
              <a:t>bias</a:t>
            </a:r>
            <a:r>
              <a:rPr lang="en-US" sz="2000" dirty="0">
                <a:solidFill>
                  <a:schemeClr val="tx2"/>
                </a:solidFill>
                <a:latin typeface="URWPalladioL"/>
              </a:rPr>
              <a:t> improves performances</a:t>
            </a:r>
          </a:p>
          <a:p>
            <a:pPr marL="342900" indent="-342900">
              <a:lnSpc>
                <a:spcPct val="200000"/>
              </a:lnSpc>
              <a:buFont typeface="Police système Courant"/>
              <a:buChar char="→"/>
            </a:pPr>
            <a:r>
              <a:rPr lang="en-US" sz="2000" dirty="0">
                <a:solidFill>
                  <a:schemeClr val="tx2"/>
                </a:solidFill>
                <a:latin typeface="URWPalladioL"/>
              </a:rPr>
              <a:t>Our approach is </a:t>
            </a:r>
            <a:r>
              <a:rPr lang="en-US" sz="2000" b="1" dirty="0">
                <a:solidFill>
                  <a:schemeClr val="tx2"/>
                </a:solidFill>
                <a:latin typeface="URWPalladioL"/>
              </a:rPr>
              <a:t>competitive</a:t>
            </a:r>
            <a:r>
              <a:rPr lang="en-US" sz="2000" dirty="0">
                <a:solidFill>
                  <a:schemeClr val="tx2"/>
                </a:solidFill>
                <a:latin typeface="URWPalladioL"/>
              </a:rPr>
              <a:t> with the then SOTA models </a:t>
            </a:r>
            <a:endParaRPr lang="en-US" sz="2000" dirty="0">
              <a:solidFill>
                <a:schemeClr val="tx2"/>
              </a:solidFill>
            </a:endParaRPr>
          </a:p>
        </p:txBody>
      </p:sp>
    </p:spTree>
    <p:extLst>
      <p:ext uri="{BB962C8B-B14F-4D97-AF65-F5344CB8AC3E}">
        <p14:creationId xmlns:p14="http://schemas.microsoft.com/office/powerpoint/2010/main" val="2336720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a:t>
            </a:r>
          </a:p>
        </p:txBody>
      </p:sp>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fld id="{30CCB0C1-2DF4-8B4C-AC0E-201D3DFFEAFD}" type="slidenum">
              <a:rPr lang="en-US" smtClean="0"/>
              <a:pPr/>
              <a:t>21</a:t>
            </a:fld>
            <a:endParaRPr lang="en-US"/>
          </a:p>
        </p:txBody>
      </p:sp>
      <p:sp>
        <p:nvSpPr>
          <p:cNvPr id="8" name="Rectangle 7">
            <a:extLst>
              <a:ext uri="{FF2B5EF4-FFF2-40B4-BE49-F238E27FC236}">
                <a16:creationId xmlns:a16="http://schemas.microsoft.com/office/drawing/2014/main" id="{83CB867D-F69D-FE47-BCAA-DD62EEE9861F}"/>
              </a:ext>
            </a:extLst>
          </p:cNvPr>
          <p:cNvSpPr/>
          <p:nvPr/>
        </p:nvSpPr>
        <p:spPr>
          <a:xfrm>
            <a:off x="3337034" y="3536106"/>
            <a:ext cx="2620974" cy="369332"/>
          </a:xfrm>
          <a:prstGeom prst="rect">
            <a:avLst/>
          </a:prstGeom>
        </p:spPr>
        <p:txBody>
          <a:bodyPr wrap="none">
            <a:spAutoFit/>
          </a:bodyPr>
          <a:lstStyle/>
          <a:p>
            <a:r>
              <a:rPr lang="en-US" i="1"/>
              <a:t>RMSE in rating prediction.</a:t>
            </a:r>
          </a:p>
        </p:txBody>
      </p:sp>
      <p:sp>
        <p:nvSpPr>
          <p:cNvPr id="7" name="Rectangle 6">
            <a:extLst>
              <a:ext uri="{FF2B5EF4-FFF2-40B4-BE49-F238E27FC236}">
                <a16:creationId xmlns:a16="http://schemas.microsoft.com/office/drawing/2014/main" id="{6C98B16D-0D63-F549-86C6-997F520DC7CB}"/>
              </a:ext>
            </a:extLst>
          </p:cNvPr>
          <p:cNvSpPr/>
          <p:nvPr/>
        </p:nvSpPr>
        <p:spPr>
          <a:xfrm>
            <a:off x="1247775" y="4417017"/>
            <a:ext cx="6497409" cy="1237262"/>
          </a:xfrm>
          <a:prstGeom prst="rect">
            <a:avLst/>
          </a:prstGeom>
        </p:spPr>
        <p:txBody>
          <a:bodyPr wrap="square">
            <a:spAutoFit/>
          </a:bodyPr>
          <a:lstStyle/>
          <a:p>
            <a:pPr marL="342900" indent="-342900">
              <a:lnSpc>
                <a:spcPct val="200000"/>
              </a:lnSpc>
              <a:buFont typeface="Police système Courant"/>
              <a:buChar char="→"/>
            </a:pPr>
            <a:r>
              <a:rPr lang="en-US" sz="2000" dirty="0">
                <a:solidFill>
                  <a:schemeClr val="tx2"/>
                </a:solidFill>
                <a:latin typeface="URWPalladioL"/>
              </a:rPr>
              <a:t>Combining the user/product </a:t>
            </a:r>
            <a:r>
              <a:rPr lang="en-US" sz="2000" b="1" dirty="0">
                <a:solidFill>
                  <a:schemeClr val="tx2"/>
                </a:solidFill>
                <a:latin typeface="URWPalladioL"/>
              </a:rPr>
              <a:t>bias</a:t>
            </a:r>
            <a:r>
              <a:rPr lang="en-US" sz="2000" dirty="0">
                <a:solidFill>
                  <a:schemeClr val="tx2"/>
                </a:solidFill>
                <a:latin typeface="URWPalladioL"/>
              </a:rPr>
              <a:t> to the </a:t>
            </a:r>
            <a:r>
              <a:rPr lang="en-US" sz="2000" b="1" dirty="0">
                <a:solidFill>
                  <a:schemeClr val="tx2"/>
                </a:solidFill>
                <a:latin typeface="URWPalladioL"/>
              </a:rPr>
              <a:t>reviews</a:t>
            </a:r>
            <a:r>
              <a:rPr lang="en-US" sz="2000" dirty="0">
                <a:solidFill>
                  <a:schemeClr val="tx2"/>
                </a:solidFill>
                <a:latin typeface="URWPalladioL"/>
              </a:rPr>
              <a:t> as well as the </a:t>
            </a:r>
            <a:r>
              <a:rPr lang="en-US" sz="2000" b="1" dirty="0">
                <a:solidFill>
                  <a:schemeClr val="tx2"/>
                </a:solidFill>
                <a:latin typeface="URWPalladioL"/>
              </a:rPr>
              <a:t>rating</a:t>
            </a:r>
            <a:r>
              <a:rPr lang="en-US" sz="2000" dirty="0">
                <a:solidFill>
                  <a:schemeClr val="tx2"/>
                </a:solidFill>
                <a:latin typeface="URWPalladioL"/>
              </a:rPr>
              <a:t> prediction yields the best performances.</a:t>
            </a:r>
          </a:p>
        </p:txBody>
      </p:sp>
      <p:pic>
        <p:nvPicPr>
          <p:cNvPr id="5" name="Image 4" descr="Une image contenant table&#10;&#10;Description générée automatiquement">
            <a:extLst>
              <a:ext uri="{FF2B5EF4-FFF2-40B4-BE49-F238E27FC236}">
                <a16:creationId xmlns:a16="http://schemas.microsoft.com/office/drawing/2014/main" id="{02B00DEE-40E8-764A-AE4D-94E71564BA3C}"/>
              </a:ext>
            </a:extLst>
          </p:cNvPr>
          <p:cNvPicPr>
            <a:picLocks noChangeAspect="1"/>
          </p:cNvPicPr>
          <p:nvPr/>
        </p:nvPicPr>
        <p:blipFill>
          <a:blip r:embed="rId2"/>
          <a:stretch>
            <a:fillRect/>
          </a:stretch>
        </p:blipFill>
        <p:spPr>
          <a:xfrm>
            <a:off x="784723" y="1489798"/>
            <a:ext cx="7574554" cy="2046308"/>
          </a:xfrm>
          <a:prstGeom prst="rect">
            <a:avLst/>
          </a:prstGeom>
        </p:spPr>
      </p:pic>
    </p:spTree>
    <p:extLst>
      <p:ext uri="{BB962C8B-B14F-4D97-AF65-F5344CB8AC3E}">
        <p14:creationId xmlns:p14="http://schemas.microsoft.com/office/powerpoint/2010/main" val="807791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Attention Visualization</a:t>
            </a:r>
          </a:p>
        </p:txBody>
      </p:sp>
      <p:pic>
        <p:nvPicPr>
          <p:cNvPr id="6" name="Espace réservé du contenu 5" descr="Une image contenant texte&#10;&#10;Description générée automatiquement">
            <a:extLst>
              <a:ext uri="{FF2B5EF4-FFF2-40B4-BE49-F238E27FC236}">
                <a16:creationId xmlns:a16="http://schemas.microsoft.com/office/drawing/2014/main" id="{516A354D-824A-524B-883D-F704C2186C51}"/>
              </a:ext>
            </a:extLst>
          </p:cNvPr>
          <p:cNvPicPr>
            <a:picLocks noGrp="1" noChangeAspect="1"/>
          </p:cNvPicPr>
          <p:nvPr>
            <p:ph idx="1"/>
          </p:nvPr>
        </p:nvPicPr>
        <p:blipFill>
          <a:blip r:embed="rId3"/>
          <a:stretch>
            <a:fillRect/>
          </a:stretch>
        </p:blipFill>
        <p:spPr>
          <a:xfrm>
            <a:off x="636634" y="1902343"/>
            <a:ext cx="3898802" cy="3158883"/>
          </a:xfrm>
        </p:spPr>
      </p:pic>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22</a:t>
            </a:fld>
            <a:endParaRPr lang="en-US"/>
          </a:p>
        </p:txBody>
      </p:sp>
      <p:pic>
        <p:nvPicPr>
          <p:cNvPr id="8" name="Image 7" descr="Une image contenant texte&#10;&#10;Description générée automatiquement">
            <a:extLst>
              <a:ext uri="{FF2B5EF4-FFF2-40B4-BE49-F238E27FC236}">
                <a16:creationId xmlns:a16="http://schemas.microsoft.com/office/drawing/2014/main" id="{A5EF234B-1BD1-8648-940D-8A65327B9212}"/>
              </a:ext>
            </a:extLst>
          </p:cNvPr>
          <p:cNvPicPr>
            <a:picLocks noChangeAspect="1"/>
          </p:cNvPicPr>
          <p:nvPr/>
        </p:nvPicPr>
        <p:blipFill>
          <a:blip r:embed="rId4"/>
          <a:stretch>
            <a:fillRect/>
          </a:stretch>
        </p:blipFill>
        <p:spPr>
          <a:xfrm>
            <a:off x="4572000" y="1737528"/>
            <a:ext cx="3984350" cy="3218129"/>
          </a:xfrm>
          <a:prstGeom prst="rect">
            <a:avLst/>
          </a:prstGeom>
        </p:spPr>
      </p:pic>
      <p:sp>
        <p:nvSpPr>
          <p:cNvPr id="7" name="Rectangle 6">
            <a:extLst>
              <a:ext uri="{FF2B5EF4-FFF2-40B4-BE49-F238E27FC236}">
                <a16:creationId xmlns:a16="http://schemas.microsoft.com/office/drawing/2014/main" id="{375277C8-6A3A-D344-B133-C915C1EF8801}"/>
              </a:ext>
            </a:extLst>
          </p:cNvPr>
          <p:cNvSpPr/>
          <p:nvPr/>
        </p:nvSpPr>
        <p:spPr>
          <a:xfrm>
            <a:off x="846136" y="4955657"/>
            <a:ext cx="3479798" cy="338554"/>
          </a:xfrm>
          <a:prstGeom prst="rect">
            <a:avLst/>
          </a:prstGeom>
        </p:spPr>
        <p:txBody>
          <a:bodyPr wrap="square">
            <a:spAutoFit/>
          </a:bodyPr>
          <a:lstStyle/>
          <a:p>
            <a:pPr algn="ctr"/>
            <a:r>
              <a:rPr lang="en-US" sz="1600" i="1" dirty="0"/>
              <a:t>Generalist component of attention</a:t>
            </a:r>
            <a:endParaRPr lang="en-US" sz="1600" i="1" dirty="0">
              <a:solidFill>
                <a:srgbClr val="C00000"/>
              </a:solidFill>
            </a:endParaRPr>
          </a:p>
        </p:txBody>
      </p:sp>
      <p:sp>
        <p:nvSpPr>
          <p:cNvPr id="10" name="Rectangle 9">
            <a:extLst>
              <a:ext uri="{FF2B5EF4-FFF2-40B4-BE49-F238E27FC236}">
                <a16:creationId xmlns:a16="http://schemas.microsoft.com/office/drawing/2014/main" id="{12D83945-F9BB-BB41-B531-1BD4096E103C}"/>
              </a:ext>
            </a:extLst>
          </p:cNvPr>
          <p:cNvSpPr/>
          <p:nvPr/>
        </p:nvSpPr>
        <p:spPr>
          <a:xfrm>
            <a:off x="4818066" y="4955657"/>
            <a:ext cx="3479798" cy="338554"/>
          </a:xfrm>
          <a:prstGeom prst="rect">
            <a:avLst/>
          </a:prstGeom>
        </p:spPr>
        <p:txBody>
          <a:bodyPr wrap="square">
            <a:spAutoFit/>
          </a:bodyPr>
          <a:lstStyle/>
          <a:p>
            <a:pPr algn="ctr"/>
            <a:r>
              <a:rPr lang="en-US" sz="1600" i="1" dirty="0"/>
              <a:t>Personalized component of attention</a:t>
            </a:r>
            <a:endParaRPr lang="en-US" sz="1600" i="1" dirty="0">
              <a:solidFill>
                <a:srgbClr val="C00000"/>
              </a:solidFill>
            </a:endParaRPr>
          </a:p>
        </p:txBody>
      </p:sp>
    </p:spTree>
    <p:extLst>
      <p:ext uri="{BB962C8B-B14F-4D97-AF65-F5344CB8AC3E}">
        <p14:creationId xmlns:p14="http://schemas.microsoft.com/office/powerpoint/2010/main" val="2635476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Conclusion</a:t>
            </a:r>
          </a:p>
        </p:txBody>
      </p:sp>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23</a:t>
            </a:fld>
            <a:endParaRPr lang="en-US"/>
          </a:p>
        </p:txBody>
      </p:sp>
      <p:sp>
        <p:nvSpPr>
          <p:cNvPr id="3" name="ZoneTexte 2">
            <a:extLst>
              <a:ext uri="{FF2B5EF4-FFF2-40B4-BE49-F238E27FC236}">
                <a16:creationId xmlns:a16="http://schemas.microsoft.com/office/drawing/2014/main" id="{49B6C2DC-C1BD-604A-A3C0-C9225C78E100}"/>
              </a:ext>
            </a:extLst>
          </p:cNvPr>
          <p:cNvSpPr txBox="1"/>
          <p:nvPr/>
        </p:nvSpPr>
        <p:spPr>
          <a:xfrm>
            <a:off x="891152" y="1587889"/>
            <a:ext cx="7361695" cy="3682226"/>
          </a:xfrm>
          <a:prstGeom prst="rect">
            <a:avLst/>
          </a:prstGeom>
          <a:noFill/>
        </p:spPr>
        <p:txBody>
          <a:bodyPr wrap="square" rtlCol="0" anchor="ctr">
            <a:spAutoFit/>
          </a:bodyPr>
          <a:lstStyle/>
          <a:p>
            <a:pPr marL="342900" indent="-342900">
              <a:lnSpc>
                <a:spcPct val="200000"/>
              </a:lnSpc>
              <a:buFont typeface="Police système Courant"/>
              <a:buChar char="→"/>
            </a:pPr>
            <a:r>
              <a:rPr lang="en-US" sz="2400" dirty="0">
                <a:solidFill>
                  <a:schemeClr val="tx2"/>
                </a:solidFill>
              </a:rPr>
              <a:t>Integrate </a:t>
            </a:r>
            <a:r>
              <a:rPr lang="en-US" sz="2400" b="1" dirty="0">
                <a:solidFill>
                  <a:schemeClr val="tx2"/>
                </a:solidFill>
              </a:rPr>
              <a:t>text reviews </a:t>
            </a:r>
            <a:r>
              <a:rPr lang="en-US" sz="2400" dirty="0">
                <a:solidFill>
                  <a:schemeClr val="tx2"/>
                </a:solidFill>
              </a:rPr>
              <a:t>in the recommendation process </a:t>
            </a:r>
          </a:p>
          <a:p>
            <a:pPr marL="342900" indent="-342900">
              <a:lnSpc>
                <a:spcPct val="200000"/>
              </a:lnSpc>
              <a:buFont typeface="Police système Courant"/>
              <a:buChar char="→"/>
            </a:pPr>
            <a:r>
              <a:rPr lang="en-US" sz="2400" b="1" dirty="0">
                <a:solidFill>
                  <a:schemeClr val="tx2"/>
                </a:solidFill>
              </a:rPr>
              <a:t>Improve</a:t>
            </a:r>
            <a:r>
              <a:rPr lang="en-US" sz="2400" dirty="0">
                <a:solidFill>
                  <a:schemeClr val="tx2"/>
                </a:solidFill>
              </a:rPr>
              <a:t> performances</a:t>
            </a:r>
          </a:p>
          <a:p>
            <a:pPr marL="342900" indent="-342900">
              <a:lnSpc>
                <a:spcPct val="200000"/>
              </a:lnSpc>
              <a:buFont typeface="Police système Courant"/>
              <a:buChar char="→"/>
            </a:pPr>
            <a:r>
              <a:rPr lang="en-US" sz="2400" dirty="0">
                <a:solidFill>
                  <a:schemeClr val="tx2"/>
                </a:solidFill>
              </a:rPr>
              <a:t>Proposes </a:t>
            </a:r>
            <a:r>
              <a:rPr lang="en-US" sz="2400" b="1" dirty="0">
                <a:solidFill>
                  <a:schemeClr val="tx2"/>
                </a:solidFill>
              </a:rPr>
              <a:t>explanations</a:t>
            </a:r>
            <a:r>
              <a:rPr lang="en-US" sz="2400" dirty="0">
                <a:solidFill>
                  <a:schemeClr val="tx2"/>
                </a:solidFill>
              </a:rPr>
              <a:t> to the system’s suggestions </a:t>
            </a:r>
          </a:p>
          <a:p>
            <a:pPr marL="342900" indent="-342900">
              <a:lnSpc>
                <a:spcPct val="200000"/>
              </a:lnSpc>
              <a:buFont typeface="Police système Courant"/>
              <a:buChar char="→"/>
            </a:pPr>
            <a:r>
              <a:rPr lang="en-US" sz="2400" dirty="0">
                <a:solidFill>
                  <a:schemeClr val="tx2"/>
                </a:solidFill>
              </a:rPr>
              <a:t>Alleviate the </a:t>
            </a:r>
            <a:r>
              <a:rPr lang="en-US" sz="2400" b="1" dirty="0">
                <a:solidFill>
                  <a:schemeClr val="tx2"/>
                </a:solidFill>
              </a:rPr>
              <a:t>Cold Start Problem</a:t>
            </a:r>
          </a:p>
          <a:p>
            <a:pPr marL="342900" indent="-342900">
              <a:lnSpc>
                <a:spcPct val="200000"/>
              </a:lnSpc>
              <a:buFont typeface="Police système Courant"/>
              <a:buChar char="→"/>
            </a:pPr>
            <a:r>
              <a:rPr lang="en-US" sz="2400" dirty="0">
                <a:solidFill>
                  <a:schemeClr val="tx2"/>
                </a:solidFill>
              </a:rPr>
              <a:t>Personalized </a:t>
            </a:r>
            <a:r>
              <a:rPr lang="en-US" sz="2400" b="1" dirty="0">
                <a:solidFill>
                  <a:schemeClr val="tx2"/>
                </a:solidFill>
              </a:rPr>
              <a:t>review reading </a:t>
            </a:r>
            <a:r>
              <a:rPr lang="en-US" sz="2400" dirty="0">
                <a:solidFill>
                  <a:schemeClr val="tx2"/>
                </a:solidFill>
              </a:rPr>
              <a:t>model</a:t>
            </a:r>
          </a:p>
        </p:txBody>
      </p:sp>
    </p:spTree>
    <p:extLst>
      <p:ext uri="{BB962C8B-B14F-4D97-AF65-F5344CB8AC3E}">
        <p14:creationId xmlns:p14="http://schemas.microsoft.com/office/powerpoint/2010/main" val="543169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a:t>An NLP APPROACH TO PROFESSIONAL PROFILE LEARNING AND EVALUATION</a:t>
            </a:r>
            <a:endParaRPr lang="en-US" sz="3200">
              <a:latin typeface="+mn-lt"/>
            </a:endParaRPr>
          </a:p>
        </p:txBody>
      </p:sp>
      <p:sp>
        <p:nvSpPr>
          <p:cNvPr id="31" name="TextBox 30">
            <a:extLst>
              <a:ext uri="{FF2B5EF4-FFF2-40B4-BE49-F238E27FC236}">
                <a16:creationId xmlns:a16="http://schemas.microsoft.com/office/drawing/2014/main" id="{2C71AEE3-0066-6D46-8A45-DADE5A49B4EC}"/>
              </a:ext>
            </a:extLst>
          </p:cNvPr>
          <p:cNvSpPr txBox="1"/>
          <p:nvPr/>
        </p:nvSpPr>
        <p:spPr>
          <a:xfrm>
            <a:off x="261941" y="2589789"/>
            <a:ext cx="8596375" cy="830997"/>
          </a:xfrm>
          <a:prstGeom prst="rect">
            <a:avLst/>
          </a:prstGeom>
          <a:noFill/>
        </p:spPr>
        <p:txBody>
          <a:bodyPr wrap="square" rtlCol="0">
            <a:spAutoFit/>
          </a:bodyPr>
          <a:lstStyle/>
          <a:p>
            <a:pPr algn="ctr"/>
            <a:r>
              <a:rPr lang="en-US" sz="1600" i="1" dirty="0">
                <a:solidFill>
                  <a:schemeClr val="bg1">
                    <a:alpha val="80000"/>
                  </a:schemeClr>
                </a:solidFill>
              </a:rPr>
              <a:t>Resume: A Robust Framework for Professional Profile Learning &amp; Evaluation</a:t>
            </a:r>
          </a:p>
          <a:p>
            <a:pPr algn="ctr"/>
            <a:r>
              <a:rPr lang="en-US" sz="1600" dirty="0">
                <a:solidFill>
                  <a:schemeClr val="bg1">
                    <a:alpha val="80000"/>
                  </a:schemeClr>
                </a:solidFill>
              </a:rPr>
              <a:t>Clara Gainon de Forsan de Gabriac, Vincent </a:t>
            </a:r>
            <a:r>
              <a:rPr lang="en-US" sz="1600" dirty="0" err="1">
                <a:solidFill>
                  <a:schemeClr val="bg1">
                    <a:alpha val="80000"/>
                  </a:schemeClr>
                </a:solidFill>
              </a:rPr>
              <a:t>Guigue</a:t>
            </a:r>
            <a:r>
              <a:rPr lang="en-US" sz="1600" dirty="0">
                <a:solidFill>
                  <a:schemeClr val="bg1">
                    <a:alpha val="80000"/>
                  </a:schemeClr>
                </a:solidFill>
              </a:rPr>
              <a:t>, and Patrick Gallinari </a:t>
            </a:r>
            <a:br>
              <a:rPr lang="en-US" sz="1600" dirty="0">
                <a:solidFill>
                  <a:schemeClr val="bg1">
                    <a:alpha val="80000"/>
                  </a:schemeClr>
                </a:solidFill>
              </a:rPr>
            </a:br>
            <a:r>
              <a:rPr lang="en-US" sz="1600" dirty="0">
                <a:solidFill>
                  <a:schemeClr val="bg1">
                    <a:alpha val="80000"/>
                  </a:schemeClr>
                </a:solidFill>
              </a:rPr>
              <a:t>ESANN 2020</a:t>
            </a:r>
          </a:p>
        </p:txBody>
      </p:sp>
    </p:spTree>
    <p:extLst>
      <p:ext uri="{BB962C8B-B14F-4D97-AF65-F5344CB8AC3E}">
        <p14:creationId xmlns:p14="http://schemas.microsoft.com/office/powerpoint/2010/main" val="1733441727"/>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25</a:t>
            </a:fld>
            <a:endParaRPr lang="en-US"/>
          </a:p>
        </p:txBody>
      </p:sp>
      <p:sp>
        <p:nvSpPr>
          <p:cNvPr id="11" name="ZoneTexte 10">
            <a:extLst>
              <a:ext uri="{FF2B5EF4-FFF2-40B4-BE49-F238E27FC236}">
                <a16:creationId xmlns:a16="http://schemas.microsoft.com/office/drawing/2014/main" id="{ADB2B1EC-776E-A444-9122-822B30A7D823}"/>
              </a:ext>
            </a:extLst>
          </p:cNvPr>
          <p:cNvSpPr txBox="1"/>
          <p:nvPr/>
        </p:nvSpPr>
        <p:spPr>
          <a:xfrm>
            <a:off x="7979" y="3429000"/>
            <a:ext cx="8938590" cy="1138773"/>
          </a:xfrm>
          <a:prstGeom prst="rect">
            <a:avLst/>
          </a:prstGeom>
          <a:noFill/>
        </p:spPr>
        <p:txBody>
          <a:bodyPr wrap="square" rtlCol="0">
            <a:spAutoFit/>
          </a:bodyPr>
          <a:lstStyle/>
          <a:p>
            <a:pPr algn="ctr"/>
            <a:r>
              <a:rPr lang="en-US" sz="2400" dirty="0">
                <a:solidFill>
                  <a:schemeClr val="accent1">
                    <a:lumMod val="75000"/>
                  </a:schemeClr>
                </a:solidFill>
              </a:rPr>
              <a:t>Problematic</a:t>
            </a:r>
          </a:p>
          <a:p>
            <a:pPr algn="ctr"/>
            <a:endParaRPr lang="en-US" sz="2400" dirty="0">
              <a:solidFill>
                <a:schemeClr val="accent1">
                  <a:lumMod val="75000"/>
                </a:schemeClr>
              </a:solidFill>
            </a:endParaRPr>
          </a:p>
          <a:p>
            <a:pPr algn="ctr"/>
            <a:r>
              <a:rPr lang="en-US" sz="2000" dirty="0">
                <a:solidFill>
                  <a:schemeClr val="tx2"/>
                </a:solidFill>
              </a:rPr>
              <a:t>How can we accurately represent a person’s professional profile?</a:t>
            </a:r>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2"/>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3"/>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4"/>
            <a:stretch>
              <a:fillRect/>
            </a:stretch>
          </p:blipFill>
          <p:spPr>
            <a:xfrm>
              <a:off x="3272244" y="1418255"/>
              <a:ext cx="1140603" cy="1140603"/>
            </a:xfrm>
            <a:prstGeom prst="rect">
              <a:avLst/>
            </a:prstGeom>
          </p:spPr>
        </p:pic>
      </p:grpSp>
    </p:spTree>
    <p:extLst>
      <p:ext uri="{BB962C8B-B14F-4D97-AF65-F5344CB8AC3E}">
        <p14:creationId xmlns:p14="http://schemas.microsoft.com/office/powerpoint/2010/main" val="4007951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26</a:t>
            </a:fld>
            <a:endParaRPr lang="en-US"/>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3" name="ZoneTexte 2">
            <a:extLst>
              <a:ext uri="{FF2B5EF4-FFF2-40B4-BE49-F238E27FC236}">
                <a16:creationId xmlns:a16="http://schemas.microsoft.com/office/drawing/2014/main" id="{C26B52A3-0E0B-044F-B163-CCAF1EB0B039}"/>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07182041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27</a:t>
            </a:fld>
            <a:endParaRPr lang="en-US"/>
          </a:p>
        </p:txBody>
      </p:sp>
      <p:sp>
        <p:nvSpPr>
          <p:cNvPr id="10" name="ZoneTexte 9">
            <a:extLst>
              <a:ext uri="{FF2B5EF4-FFF2-40B4-BE49-F238E27FC236}">
                <a16:creationId xmlns:a16="http://schemas.microsoft.com/office/drawing/2014/main" id="{AD8E8E69-F06B-3C4F-9842-72865CC75379}"/>
              </a:ext>
            </a:extLst>
          </p:cNvPr>
          <p:cNvSpPr txBox="1"/>
          <p:nvPr/>
        </p:nvSpPr>
        <p:spPr>
          <a:xfrm>
            <a:off x="205410" y="5256635"/>
            <a:ext cx="8721614" cy="1138773"/>
          </a:xfrm>
          <a:prstGeom prst="rect">
            <a:avLst/>
          </a:prstGeom>
          <a:solidFill>
            <a:schemeClr val="tx2">
              <a:lumMod val="20000"/>
              <a:lumOff val="80000"/>
            </a:schemeClr>
          </a:solidFill>
        </p:spPr>
        <p:txBody>
          <a:bodyPr wrap="square" rtlCol="0" anchor="ctr">
            <a:spAutoFit/>
          </a:bodyPr>
          <a:lstStyle/>
          <a:p>
            <a:pPr algn="ctr"/>
            <a:r>
              <a:rPr lang="en-US" sz="2400">
                <a:solidFill>
                  <a:schemeClr val="accent1">
                    <a:lumMod val="75000"/>
                  </a:schemeClr>
                </a:solidFill>
              </a:rPr>
              <a:t>Intuition</a:t>
            </a:r>
            <a:endParaRPr lang="en-US">
              <a:solidFill>
                <a:schemeClr val="accent1">
                  <a:lumMod val="75000"/>
                </a:schemeClr>
              </a:solidFill>
            </a:endParaRPr>
          </a:p>
          <a:p>
            <a:pPr marL="285750" indent="-285750">
              <a:buFont typeface="Arial" panose="020B0604020202020204" pitchFamily="34" charset="0"/>
              <a:buChar char="•"/>
            </a:pPr>
            <a:r>
              <a:rPr lang="en-US" sz="2200"/>
              <a:t>We can use their LinkedIn page to build their professional profiles</a:t>
            </a:r>
          </a:p>
          <a:p>
            <a:pPr marL="285750" indent="-285750">
              <a:buFont typeface="Arial" panose="020B0604020202020204" pitchFamily="34" charset="0"/>
              <a:buChar char="•"/>
            </a:pPr>
            <a:r>
              <a:rPr lang="en-US" sz="2200"/>
              <a:t>Their past jobs (natural language) should be enough to represent them</a:t>
            </a:r>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6" name="ZoneTexte 5">
            <a:extLst>
              <a:ext uri="{FF2B5EF4-FFF2-40B4-BE49-F238E27FC236}">
                <a16:creationId xmlns:a16="http://schemas.microsoft.com/office/drawing/2014/main" id="{C232ED49-ECE5-3046-9C07-A1D947FBEDE4}"/>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83308809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28</a:t>
            </a:fld>
            <a:endParaRPr lang="en-US"/>
          </a:p>
        </p:txBody>
      </p:sp>
      <p:sp>
        <p:nvSpPr>
          <p:cNvPr id="6" name="ZoneTexte 5">
            <a:extLst>
              <a:ext uri="{FF2B5EF4-FFF2-40B4-BE49-F238E27FC236}">
                <a16:creationId xmlns:a16="http://schemas.microsoft.com/office/drawing/2014/main" id="{98D2F0A0-7DE2-404D-8936-8F25BE04C5C7}"/>
              </a:ext>
            </a:extLst>
          </p:cNvPr>
          <p:cNvSpPr txBox="1"/>
          <p:nvPr/>
        </p:nvSpPr>
        <p:spPr>
          <a:xfrm>
            <a:off x="301922" y="2842236"/>
            <a:ext cx="2066260" cy="2769989"/>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sp>
        <p:nvSpPr>
          <p:cNvPr id="7" name="ZoneTexte 6">
            <a:extLst>
              <a:ext uri="{FF2B5EF4-FFF2-40B4-BE49-F238E27FC236}">
                <a16:creationId xmlns:a16="http://schemas.microsoft.com/office/drawing/2014/main" id="{FB6D825D-6BCA-8A48-A98F-4D9B6E618C85}"/>
              </a:ext>
            </a:extLst>
          </p:cNvPr>
          <p:cNvSpPr txBox="1"/>
          <p:nvPr/>
        </p:nvSpPr>
        <p:spPr>
          <a:xfrm>
            <a:off x="211193" y="1256612"/>
            <a:ext cx="8721614" cy="1138773"/>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professional profiles</a:t>
            </a:r>
          </a:p>
          <a:p>
            <a:pPr marL="285750" indent="-285750">
              <a:buFont typeface="Arial" panose="020B0604020202020204" pitchFamily="34" charset="0"/>
              <a:buChar char="•"/>
            </a:pPr>
            <a:r>
              <a:rPr lang="en-US" sz="2200" dirty="0"/>
              <a:t>Their past jobs (natural language) should be enough to represent them</a:t>
            </a:r>
          </a:p>
        </p:txBody>
      </p:sp>
      <p:pic>
        <p:nvPicPr>
          <p:cNvPr id="8" name="Image 7">
            <a:extLst>
              <a:ext uri="{FF2B5EF4-FFF2-40B4-BE49-F238E27FC236}">
                <a16:creationId xmlns:a16="http://schemas.microsoft.com/office/drawing/2014/main" id="{DF9FCAE3-18B0-D74D-866A-E2CBA13F9EAB}"/>
              </a:ext>
            </a:extLst>
          </p:cNvPr>
          <p:cNvPicPr>
            <a:picLocks noChangeAspect="1"/>
          </p:cNvPicPr>
          <p:nvPr/>
        </p:nvPicPr>
        <p:blipFill>
          <a:blip r:embed="rId4"/>
          <a:stretch>
            <a:fillRect/>
          </a:stretch>
        </p:blipFill>
        <p:spPr>
          <a:xfrm>
            <a:off x="2368182" y="2842236"/>
            <a:ext cx="6578259" cy="3240760"/>
          </a:xfrm>
          <a:prstGeom prst="rect">
            <a:avLst/>
          </a:prstGeom>
        </p:spPr>
      </p:pic>
    </p:spTree>
    <p:custDataLst>
      <p:tags r:id="rId1"/>
    </p:custDataLst>
    <p:extLst>
      <p:ext uri="{BB962C8B-B14F-4D97-AF65-F5344CB8AC3E}">
        <p14:creationId xmlns:p14="http://schemas.microsoft.com/office/powerpoint/2010/main" val="3152224617"/>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3" name="Content Placeholder 2">
            <a:extLst>
              <a:ext uri="{FF2B5EF4-FFF2-40B4-BE49-F238E27FC236}">
                <a16:creationId xmlns:a16="http://schemas.microsoft.com/office/drawing/2014/main" id="{9A3C0A13-DD77-4540-B7E4-A308D3D7190B}"/>
              </a:ext>
            </a:extLst>
          </p:cNvPr>
          <p:cNvSpPr>
            <a:spLocks noGrp="1"/>
          </p:cNvSpPr>
          <p:nvPr>
            <p:ph idx="1"/>
          </p:nvPr>
        </p:nvSpPr>
        <p:spPr>
          <a:xfrm>
            <a:off x="591015" y="4012207"/>
            <a:ext cx="3868303" cy="2125545"/>
          </a:xfrm>
        </p:spPr>
        <p:txBody>
          <a:bodyP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2</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3EE593F9-A1BD-3443-A2FB-4740FB36A1F1}"/>
              </a:ext>
            </a:extLst>
          </p:cNvPr>
          <p:cNvSpPr txBox="1">
            <a:spLocks/>
          </p:cNvSpPr>
          <p:nvPr/>
        </p:nvSpPr>
        <p:spPr>
          <a:xfrm>
            <a:off x="5579390" y="4400143"/>
            <a:ext cx="2860912" cy="1353251"/>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2"/>
                </a:solidFill>
              </a:rPr>
              <a:t>Challenge: present users with relevant items</a:t>
            </a:r>
          </a:p>
        </p:txBody>
      </p:sp>
      <p:sp>
        <p:nvSpPr>
          <p:cNvPr id="6" name="Flèche vers la droite 5">
            <a:extLst>
              <a:ext uri="{FF2B5EF4-FFF2-40B4-BE49-F238E27FC236}">
                <a16:creationId xmlns:a16="http://schemas.microsoft.com/office/drawing/2014/main" id="{189817DF-AF75-F746-B561-105C4509337F}"/>
              </a:ext>
            </a:extLst>
          </p:cNvPr>
          <p:cNvSpPr/>
          <p:nvPr/>
        </p:nvSpPr>
        <p:spPr>
          <a:xfrm>
            <a:off x="4684684" y="4834755"/>
            <a:ext cx="929898"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25832789"/>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a:t>
            </a:r>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197559" y="2446707"/>
            <a:ext cx="3336490" cy="2090751"/>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29</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5879779"/>
            <a:ext cx="8349231" cy="461665"/>
          </a:xfrm>
          <a:prstGeom prst="rect">
            <a:avLst/>
          </a:prstGeom>
          <a:noFill/>
        </p:spPr>
        <p:txBody>
          <a:bodyPr wrap="square" rtlCol="0">
            <a:spAutoFit/>
          </a:bodyPr>
          <a:lstStyle/>
          <a:p>
            <a:pPr algn="ctr"/>
            <a:r>
              <a:rPr lang="en-US" sz="2400" dirty="0">
                <a:solidFill>
                  <a:schemeClr val="tx2"/>
                </a:solidFill>
                <a:sym typeface="Wingdings" pitchFamily="2" charset="2"/>
              </a:rPr>
              <a:t> </a:t>
            </a:r>
            <a:r>
              <a:rPr lang="en-US" sz="2400" dirty="0">
                <a:solidFill>
                  <a:schemeClr val="tx2"/>
                </a:solidFill>
              </a:rPr>
              <a:t>The data is noisy, unstructured, redundant.</a:t>
            </a:r>
          </a:p>
        </p:txBody>
      </p:sp>
      <p:pic>
        <p:nvPicPr>
          <p:cNvPr id="13" name="Image 12">
            <a:extLst>
              <a:ext uri="{FF2B5EF4-FFF2-40B4-BE49-F238E27FC236}">
                <a16:creationId xmlns:a16="http://schemas.microsoft.com/office/drawing/2014/main" id="{527ACB0D-F6A8-B245-9B4F-AFBC09137EAA}"/>
              </a:ext>
            </a:extLst>
          </p:cNvPr>
          <p:cNvPicPr>
            <a:picLocks noChangeAspect="1"/>
          </p:cNvPicPr>
          <p:nvPr/>
        </p:nvPicPr>
        <p:blipFill>
          <a:blip r:embed="rId4"/>
          <a:stretch>
            <a:fillRect/>
          </a:stretch>
        </p:blipFill>
        <p:spPr>
          <a:xfrm>
            <a:off x="3388962" y="2013166"/>
            <a:ext cx="5557479" cy="3077282"/>
          </a:xfrm>
          <a:prstGeom prst="rect">
            <a:avLst/>
          </a:prstGeom>
        </p:spPr>
      </p:pic>
    </p:spTree>
    <p:extLst>
      <p:ext uri="{BB962C8B-B14F-4D97-AF65-F5344CB8AC3E}">
        <p14:creationId xmlns:p14="http://schemas.microsoft.com/office/powerpoint/2010/main" val="2290165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Data - Example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30</a:t>
            </a:fld>
            <a:endParaRPr lang="fr-FR"/>
          </a:p>
        </p:txBody>
      </p:sp>
      <p:pic>
        <p:nvPicPr>
          <p:cNvPr id="21" name="Espace réservé du contenu 20" descr="Une image contenant texte&#10;&#10;Description générée automatiquement">
            <a:extLst>
              <a:ext uri="{FF2B5EF4-FFF2-40B4-BE49-F238E27FC236}">
                <a16:creationId xmlns:a16="http://schemas.microsoft.com/office/drawing/2014/main" id="{A1837330-6980-1D49-8004-AF025E8D7B51}"/>
              </a:ext>
            </a:extLst>
          </p:cNvPr>
          <p:cNvPicPr>
            <a:picLocks noGrp="1" noChangeAspect="1"/>
          </p:cNvPicPr>
          <p:nvPr>
            <p:ph idx="1"/>
          </p:nvPr>
        </p:nvPicPr>
        <p:blipFill>
          <a:blip r:embed="rId3"/>
          <a:stretch>
            <a:fillRect/>
          </a:stretch>
        </p:blipFill>
        <p:spPr>
          <a:xfrm>
            <a:off x="192299" y="978219"/>
            <a:ext cx="8759402" cy="4396910"/>
          </a:xfrm>
        </p:spPr>
      </p:pic>
      <p:sp>
        <p:nvSpPr>
          <p:cNvPr id="22" name="ZoneTexte 21">
            <a:extLst>
              <a:ext uri="{FF2B5EF4-FFF2-40B4-BE49-F238E27FC236}">
                <a16:creationId xmlns:a16="http://schemas.microsoft.com/office/drawing/2014/main" id="{2F02DFE3-691D-A04C-AF7E-4D787C643EBC}"/>
              </a:ext>
            </a:extLst>
          </p:cNvPr>
          <p:cNvSpPr txBox="1"/>
          <p:nvPr/>
        </p:nvSpPr>
        <p:spPr>
          <a:xfrm>
            <a:off x="192300" y="4370523"/>
            <a:ext cx="5387090"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rPr>
              <a:t>Non-verbal sentences</a:t>
            </a:r>
          </a:p>
          <a:p>
            <a:pPr marL="342900" indent="-342900">
              <a:buFont typeface="Arial" panose="020B0604020202020204" pitchFamily="34" charset="0"/>
              <a:buChar char="•"/>
            </a:pPr>
            <a:r>
              <a:rPr lang="en-US" sz="2400" dirty="0">
                <a:solidFill>
                  <a:schemeClr val="tx2"/>
                </a:solidFill>
              </a:rPr>
              <a:t>Acronym</a:t>
            </a:r>
          </a:p>
          <a:p>
            <a:pPr marL="342900" indent="-342900">
              <a:buFont typeface="Arial" panose="020B0604020202020204" pitchFamily="34" charset="0"/>
              <a:buChar char="•"/>
            </a:pPr>
            <a:r>
              <a:rPr lang="en-US" sz="2400" dirty="0">
                <a:solidFill>
                  <a:schemeClr val="tx2"/>
                </a:solidFill>
              </a:rPr>
              <a:t>Abbreviations</a:t>
            </a:r>
          </a:p>
          <a:p>
            <a:pPr marL="342900" indent="-342900">
              <a:buFont typeface="Arial" panose="020B0604020202020204" pitchFamily="34" charset="0"/>
              <a:buChar char="•"/>
            </a:pPr>
            <a:r>
              <a:rPr lang="en-US" sz="2400" dirty="0">
                <a:solidFill>
                  <a:schemeClr val="tx2"/>
                </a:solidFill>
              </a:rPr>
              <a:t>Names entity</a:t>
            </a:r>
          </a:p>
          <a:p>
            <a:pPr marL="342900" indent="-342900">
              <a:buFont typeface="Arial" panose="020B0604020202020204" pitchFamily="34" charset="0"/>
              <a:buChar char="•"/>
            </a:pPr>
            <a:r>
              <a:rPr lang="en-US" sz="2400" dirty="0">
                <a:solidFill>
                  <a:schemeClr val="tx2"/>
                </a:solidFill>
              </a:rPr>
              <a:t>Possible typos…</a:t>
            </a:r>
          </a:p>
          <a:p>
            <a:pPr marL="342900" indent="-342900">
              <a:buFont typeface="Arial" panose="020B0604020202020204" pitchFamily="34" charset="0"/>
              <a:buChar char="•"/>
            </a:pPr>
            <a:endParaRPr lang="en-US" sz="2400" dirty="0">
              <a:solidFill>
                <a:schemeClr val="tx2"/>
              </a:solidFill>
            </a:endParaRPr>
          </a:p>
        </p:txBody>
      </p:sp>
      <p:sp>
        <p:nvSpPr>
          <p:cNvPr id="23" name="ZoneTexte 22">
            <a:extLst>
              <a:ext uri="{FF2B5EF4-FFF2-40B4-BE49-F238E27FC236}">
                <a16:creationId xmlns:a16="http://schemas.microsoft.com/office/drawing/2014/main" id="{8F39D5EC-7EC6-9743-900D-C6A17961A755}"/>
              </a:ext>
            </a:extLst>
          </p:cNvPr>
          <p:cNvSpPr txBox="1"/>
          <p:nvPr/>
        </p:nvSpPr>
        <p:spPr>
          <a:xfrm>
            <a:off x="5703376" y="5609477"/>
            <a:ext cx="325833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sym typeface="Wingdings" pitchFamily="2" charset="2"/>
              </a:rPr>
              <a:t>Redundancy</a:t>
            </a:r>
          </a:p>
          <a:p>
            <a:pPr marL="342900" indent="-342900">
              <a:buFont typeface="Arial" panose="020B0604020202020204" pitchFamily="34" charset="0"/>
              <a:buChar char="•"/>
            </a:pPr>
            <a:r>
              <a:rPr lang="en-US" sz="2400" dirty="0">
                <a:solidFill>
                  <a:schemeClr val="tx2"/>
                </a:solidFill>
                <a:sym typeface="Wingdings" pitchFamily="2" charset="2"/>
              </a:rPr>
              <a:t>Rarity</a:t>
            </a:r>
            <a:endParaRPr lang="en-US" sz="2400" dirty="0">
              <a:solidFill>
                <a:schemeClr val="tx2"/>
              </a:solidFill>
            </a:endParaRPr>
          </a:p>
        </p:txBody>
      </p:sp>
    </p:spTree>
    <p:extLst>
      <p:ext uri="{BB962C8B-B14F-4D97-AF65-F5344CB8AC3E}">
        <p14:creationId xmlns:p14="http://schemas.microsoft.com/office/powerpoint/2010/main" val="3634314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Resume</a:t>
            </a:r>
          </a:p>
        </p:txBody>
      </p:sp>
      <p:pic>
        <p:nvPicPr>
          <p:cNvPr id="8" name="Espace réservé du contenu 7">
            <a:extLst>
              <a:ext uri="{FF2B5EF4-FFF2-40B4-BE49-F238E27FC236}">
                <a16:creationId xmlns:a16="http://schemas.microsoft.com/office/drawing/2014/main" id="{E9A79AB1-4E8B-364C-B3E2-DC99C829F36E}"/>
              </a:ext>
            </a:extLst>
          </p:cNvPr>
          <p:cNvPicPr>
            <a:picLocks noGrp="1" noChangeAspect="1"/>
          </p:cNvPicPr>
          <p:nvPr>
            <p:ph idx="1"/>
          </p:nvPr>
        </p:nvPicPr>
        <p:blipFill>
          <a:blip r:embed="rId3"/>
          <a:stretch>
            <a:fillRect/>
          </a:stretch>
        </p:blipFill>
        <p:spPr>
          <a:xfrm>
            <a:off x="1028700" y="1399381"/>
            <a:ext cx="7086600" cy="462280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31</a:t>
            </a:fld>
            <a:endParaRPr lang="fr-FR"/>
          </a:p>
        </p:txBody>
      </p:sp>
    </p:spTree>
    <p:extLst>
      <p:ext uri="{BB962C8B-B14F-4D97-AF65-F5344CB8AC3E}">
        <p14:creationId xmlns:p14="http://schemas.microsoft.com/office/powerpoint/2010/main" val="4124801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a:t>Related work - FastText</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32</a:t>
            </a:fld>
            <a:endParaRPr lang="en-US"/>
          </a:p>
        </p:txBody>
      </p:sp>
      <p:pic>
        <p:nvPicPr>
          <p:cNvPr id="7" name="Image 6">
            <a:extLst>
              <a:ext uri="{FF2B5EF4-FFF2-40B4-BE49-F238E27FC236}">
                <a16:creationId xmlns:a16="http://schemas.microsoft.com/office/drawing/2014/main" id="{1D1EB6FA-705A-9B44-AFAB-DA586E4E9D5E}"/>
              </a:ext>
            </a:extLst>
          </p:cNvPr>
          <p:cNvPicPr>
            <a:picLocks noChangeAspect="1"/>
          </p:cNvPicPr>
          <p:nvPr/>
        </p:nvPicPr>
        <p:blipFill>
          <a:blip r:embed="rId2"/>
          <a:stretch>
            <a:fillRect/>
          </a:stretch>
        </p:blipFill>
        <p:spPr>
          <a:xfrm>
            <a:off x="5144933" y="1239864"/>
            <a:ext cx="3552492" cy="4132811"/>
          </a:xfrm>
          <a:prstGeom prst="rect">
            <a:avLst/>
          </a:prstGeom>
        </p:spPr>
      </p:pic>
      <p:sp>
        <p:nvSpPr>
          <p:cNvPr id="10" name="ZoneTexte 9">
            <a:extLst>
              <a:ext uri="{FF2B5EF4-FFF2-40B4-BE49-F238E27FC236}">
                <a16:creationId xmlns:a16="http://schemas.microsoft.com/office/drawing/2014/main" id="{BB3A597F-C3E2-E447-9875-646E0CBA1846}"/>
              </a:ext>
            </a:extLst>
          </p:cNvPr>
          <p:cNvSpPr txBox="1"/>
          <p:nvPr/>
        </p:nvSpPr>
        <p:spPr>
          <a:xfrm>
            <a:off x="5500579" y="5372675"/>
            <a:ext cx="3341499" cy="923330"/>
          </a:xfrm>
          <a:prstGeom prst="rect">
            <a:avLst/>
          </a:prstGeom>
          <a:noFill/>
        </p:spPr>
        <p:txBody>
          <a:bodyPr wrap="square" rtlCol="0">
            <a:spAutoFit/>
          </a:bodyPr>
          <a:lstStyle/>
          <a:p>
            <a:pPr algn="ctr"/>
            <a:r>
              <a:rPr lang="en-US" i="1"/>
              <a:t>Similarity between character n-grams in out-of- vocabulary words.</a:t>
            </a:r>
          </a:p>
        </p:txBody>
      </p:sp>
      <p:sp>
        <p:nvSpPr>
          <p:cNvPr id="12" name="ZoneTexte 11">
            <a:extLst>
              <a:ext uri="{FF2B5EF4-FFF2-40B4-BE49-F238E27FC236}">
                <a16:creationId xmlns:a16="http://schemas.microsoft.com/office/drawing/2014/main" id="{D8907698-B9CF-5C46-B21F-81C4296038E2}"/>
              </a:ext>
            </a:extLst>
          </p:cNvPr>
          <p:cNvSpPr txBox="1"/>
          <p:nvPr/>
        </p:nvSpPr>
        <p:spPr>
          <a:xfrm>
            <a:off x="1019506" y="3001308"/>
            <a:ext cx="3552493" cy="2308324"/>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Sub-word embeddings</a:t>
            </a:r>
          </a:p>
          <a:p>
            <a:endParaRPr lang="en-US" sz="2400" dirty="0">
              <a:solidFill>
                <a:schemeClr val="tx2"/>
              </a:solidFill>
            </a:endParaRPr>
          </a:p>
          <a:p>
            <a:pPr marL="285750" indent="-285750">
              <a:buFont typeface="Police système Courant"/>
              <a:buChar char="→"/>
            </a:pPr>
            <a:r>
              <a:rPr lang="en-US" sz="2400" dirty="0">
                <a:solidFill>
                  <a:schemeClr val="tx2"/>
                </a:solidFill>
              </a:rPr>
              <a:t>Great for out-of-vocabulary words</a:t>
            </a:r>
          </a:p>
          <a:p>
            <a:endParaRPr lang="en-US" sz="2400" dirty="0">
              <a:solidFill>
                <a:schemeClr val="tx2"/>
              </a:solidFill>
            </a:endParaRPr>
          </a:p>
          <a:p>
            <a:pPr marL="285750" indent="-285750">
              <a:buFont typeface="Police système Courant"/>
              <a:buChar char="→"/>
            </a:pPr>
            <a:r>
              <a:rPr lang="en-US" sz="2400" dirty="0">
                <a:solidFill>
                  <a:schemeClr val="tx2"/>
                </a:solidFill>
              </a:rPr>
              <a:t>Very fast to train</a:t>
            </a:r>
          </a:p>
        </p:txBody>
      </p:sp>
      <p:sp>
        <p:nvSpPr>
          <p:cNvPr id="13" name="ZoneTexte 12">
            <a:extLst>
              <a:ext uri="{FF2B5EF4-FFF2-40B4-BE49-F238E27FC236}">
                <a16:creationId xmlns:a16="http://schemas.microsoft.com/office/drawing/2014/main" id="{71C9F54C-E626-7D40-A56E-0A92CB839826}"/>
              </a:ext>
            </a:extLst>
          </p:cNvPr>
          <p:cNvSpPr txBox="1"/>
          <p:nvPr/>
        </p:nvSpPr>
        <p:spPr>
          <a:xfrm>
            <a:off x="101299" y="1237352"/>
            <a:ext cx="5232701" cy="1215717"/>
          </a:xfrm>
          <a:prstGeom prst="rect">
            <a:avLst/>
          </a:prstGeom>
          <a:solidFill>
            <a:schemeClr val="accent6">
              <a:lumMod val="40000"/>
              <a:lumOff val="60000"/>
            </a:schemeClr>
          </a:solidFill>
        </p:spPr>
        <p:txBody>
          <a:bodyPr wrap="square" rtlCol="0">
            <a:spAutoFit/>
          </a:bodyPr>
          <a:lstStyle/>
          <a:p>
            <a:r>
              <a:rPr lang="en-US" sz="1900" i="1" dirty="0"/>
              <a:t>Enriching Word Vectors with </a:t>
            </a:r>
            <a:r>
              <a:rPr lang="en-US" sz="1900" i="1" dirty="0" err="1"/>
              <a:t>Subword</a:t>
            </a:r>
            <a:r>
              <a:rPr lang="en-US" sz="1900" i="1" dirty="0"/>
              <a:t> Information</a:t>
            </a:r>
          </a:p>
          <a:p>
            <a:r>
              <a:rPr lang="en-US" dirty="0"/>
              <a:t>Bojanowski, Piotr and Grave, Edouard and </a:t>
            </a:r>
            <a:r>
              <a:rPr lang="en-US" dirty="0" err="1"/>
              <a:t>Joulin</a:t>
            </a:r>
            <a:r>
              <a:rPr lang="en-US" dirty="0"/>
              <a:t>, Armand and </a:t>
            </a:r>
            <a:r>
              <a:rPr lang="en-US" dirty="0" err="1"/>
              <a:t>Mikolov</a:t>
            </a:r>
            <a:r>
              <a:rPr lang="en-US" dirty="0"/>
              <a:t>, Tomas</a:t>
            </a:r>
          </a:p>
          <a:p>
            <a:r>
              <a:rPr lang="en-US" dirty="0"/>
              <a:t>ACL 2016</a:t>
            </a:r>
          </a:p>
        </p:txBody>
      </p:sp>
    </p:spTree>
    <p:extLst>
      <p:ext uri="{BB962C8B-B14F-4D97-AF65-F5344CB8AC3E}">
        <p14:creationId xmlns:p14="http://schemas.microsoft.com/office/powerpoint/2010/main" val="2758185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dirty="0"/>
              <a:t>Related work - ELMo</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33</a:t>
            </a:fld>
            <a:endParaRPr lang="en-US"/>
          </a:p>
        </p:txBody>
      </p:sp>
      <p:sp>
        <p:nvSpPr>
          <p:cNvPr id="7" name="ZoneTexte 6">
            <a:extLst>
              <a:ext uri="{FF2B5EF4-FFF2-40B4-BE49-F238E27FC236}">
                <a16:creationId xmlns:a16="http://schemas.microsoft.com/office/drawing/2014/main" id="{9B0B667D-5AF9-9349-877E-0002A6CF5267}"/>
              </a:ext>
            </a:extLst>
          </p:cNvPr>
          <p:cNvSpPr txBox="1"/>
          <p:nvPr/>
        </p:nvSpPr>
        <p:spPr>
          <a:xfrm>
            <a:off x="101250" y="1100379"/>
            <a:ext cx="5232701" cy="1492716"/>
          </a:xfrm>
          <a:prstGeom prst="rect">
            <a:avLst/>
          </a:prstGeom>
          <a:solidFill>
            <a:schemeClr val="accent6">
              <a:lumMod val="40000"/>
              <a:lumOff val="60000"/>
            </a:schemeClr>
          </a:solidFill>
        </p:spPr>
        <p:txBody>
          <a:bodyPr wrap="square" rtlCol="0">
            <a:spAutoFit/>
          </a:bodyPr>
          <a:lstStyle/>
          <a:p>
            <a:r>
              <a:rPr lang="en-US" sz="1900" i="1"/>
              <a:t>Deep contextualized word representations</a:t>
            </a:r>
          </a:p>
          <a:p>
            <a:r>
              <a:rPr lang="en-US"/>
              <a:t>Peters, Matthew E. and Neumann, Mark and Iyyer, Mohit and Gardner, Matt and Clark, Christopher and Lee, Kenton and Zettlemoyer, Luke. </a:t>
            </a:r>
          </a:p>
          <a:p>
            <a:r>
              <a:rPr lang="en-US"/>
              <a:t>In: Proc. of NAACL 2018.</a:t>
            </a:r>
          </a:p>
        </p:txBody>
      </p:sp>
      <p:pic>
        <p:nvPicPr>
          <p:cNvPr id="6" name="Image 5" descr="Une image contenant texte&#10;&#10;Description générée automatiquement">
            <a:extLst>
              <a:ext uri="{FF2B5EF4-FFF2-40B4-BE49-F238E27FC236}">
                <a16:creationId xmlns:a16="http://schemas.microsoft.com/office/drawing/2014/main" id="{2A93FD14-E5A2-1D48-8FDD-D5B39CB3A235}"/>
              </a:ext>
            </a:extLst>
          </p:cNvPr>
          <p:cNvPicPr>
            <a:picLocks noChangeAspect="1"/>
          </p:cNvPicPr>
          <p:nvPr/>
        </p:nvPicPr>
        <p:blipFill>
          <a:blip r:embed="rId2"/>
          <a:stretch>
            <a:fillRect/>
          </a:stretch>
        </p:blipFill>
        <p:spPr>
          <a:xfrm>
            <a:off x="5333951" y="1300637"/>
            <a:ext cx="3907431" cy="1292458"/>
          </a:xfrm>
          <a:prstGeom prst="rect">
            <a:avLst/>
          </a:prstGeom>
        </p:spPr>
      </p:pic>
      <p:pic>
        <p:nvPicPr>
          <p:cNvPr id="12" name="Image 11">
            <a:extLst>
              <a:ext uri="{FF2B5EF4-FFF2-40B4-BE49-F238E27FC236}">
                <a16:creationId xmlns:a16="http://schemas.microsoft.com/office/drawing/2014/main" id="{D42243C7-6B49-1E44-A939-F244FC60D810}"/>
              </a:ext>
            </a:extLst>
          </p:cNvPr>
          <p:cNvPicPr>
            <a:picLocks noChangeAspect="1"/>
          </p:cNvPicPr>
          <p:nvPr/>
        </p:nvPicPr>
        <p:blipFill>
          <a:blip r:embed="rId3"/>
          <a:stretch>
            <a:fillRect/>
          </a:stretch>
        </p:blipFill>
        <p:spPr>
          <a:xfrm>
            <a:off x="623199" y="2657662"/>
            <a:ext cx="7897601" cy="3902344"/>
          </a:xfrm>
          <a:prstGeom prst="rect">
            <a:avLst/>
          </a:prstGeom>
        </p:spPr>
      </p:pic>
    </p:spTree>
    <p:extLst>
      <p:ext uri="{BB962C8B-B14F-4D97-AF65-F5344CB8AC3E}">
        <p14:creationId xmlns:p14="http://schemas.microsoft.com/office/powerpoint/2010/main" val="367298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a:t>
            </a:r>
            <a:r>
              <a:rPr lang="fr-FR" dirty="0" err="1"/>
              <a:t>Resume</a:t>
            </a:r>
            <a:endParaRPr lang="fr-FR" dirty="0"/>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34</a:t>
            </a:fld>
            <a:endParaRPr lang="fr-FR"/>
          </a:p>
        </p:txBody>
      </p:sp>
      <p:sp>
        <p:nvSpPr>
          <p:cNvPr id="3" name="ZoneTexte 2">
            <a:extLst>
              <a:ext uri="{FF2B5EF4-FFF2-40B4-BE49-F238E27FC236}">
                <a16:creationId xmlns:a16="http://schemas.microsoft.com/office/drawing/2014/main" id="{D5C57071-DA8D-9B40-8259-73A319EB09AB}"/>
              </a:ext>
            </a:extLst>
          </p:cNvPr>
          <p:cNvSpPr txBox="1"/>
          <p:nvPr/>
        </p:nvSpPr>
        <p:spPr>
          <a:xfrm>
            <a:off x="2943969" y="2946928"/>
            <a:ext cx="3204660" cy="369332"/>
          </a:xfrm>
          <a:prstGeom prst="rect">
            <a:avLst/>
          </a:prstGeom>
          <a:noFill/>
        </p:spPr>
        <p:txBody>
          <a:bodyPr wrap="none" rtlCol="0">
            <a:spAutoFit/>
          </a:bodyPr>
          <a:lstStyle/>
          <a:p>
            <a:r>
              <a:rPr lang="en-US" i="1" dirty="0"/>
              <a:t>Illustration of the Text generator</a:t>
            </a:r>
          </a:p>
        </p:txBody>
      </p:sp>
      <p:sp>
        <p:nvSpPr>
          <p:cNvPr id="5" name="ZoneTexte 4">
            <a:extLst>
              <a:ext uri="{FF2B5EF4-FFF2-40B4-BE49-F238E27FC236}">
                <a16:creationId xmlns:a16="http://schemas.microsoft.com/office/drawing/2014/main" id="{B6A1DEAF-B41A-344C-854B-057E00AEDB11}"/>
              </a:ext>
            </a:extLst>
          </p:cNvPr>
          <p:cNvSpPr txBox="1"/>
          <p:nvPr/>
        </p:nvSpPr>
        <p:spPr>
          <a:xfrm>
            <a:off x="598429" y="6121176"/>
            <a:ext cx="1742849" cy="369332"/>
          </a:xfrm>
          <a:prstGeom prst="rect">
            <a:avLst/>
          </a:prstGeom>
          <a:noFill/>
        </p:spPr>
        <p:txBody>
          <a:bodyPr wrap="none" rtlCol="0">
            <a:spAutoFit/>
          </a:bodyPr>
          <a:lstStyle/>
          <a:p>
            <a:r>
              <a:rPr lang="en-US" dirty="0">
                <a:solidFill>
                  <a:srgbClr val="C00000"/>
                </a:solidFill>
              </a:rPr>
              <a:t>Add training loss</a:t>
            </a:r>
          </a:p>
        </p:txBody>
      </p:sp>
      <p:pic>
        <p:nvPicPr>
          <p:cNvPr id="10" name="Image 9">
            <a:extLst>
              <a:ext uri="{FF2B5EF4-FFF2-40B4-BE49-F238E27FC236}">
                <a16:creationId xmlns:a16="http://schemas.microsoft.com/office/drawing/2014/main" id="{D098DB2E-D8BA-564C-81B2-4AC558350935}"/>
              </a:ext>
            </a:extLst>
          </p:cNvPr>
          <p:cNvPicPr>
            <a:picLocks noChangeAspect="1"/>
          </p:cNvPicPr>
          <p:nvPr/>
        </p:nvPicPr>
        <p:blipFill>
          <a:blip r:embed="rId3"/>
          <a:stretch>
            <a:fillRect/>
          </a:stretch>
        </p:blipFill>
        <p:spPr>
          <a:xfrm>
            <a:off x="101299" y="1087627"/>
            <a:ext cx="8890000" cy="1803400"/>
          </a:xfrm>
          <a:prstGeom prst="rect">
            <a:avLst/>
          </a:prstGeom>
        </p:spPr>
      </p:pic>
      <p:pic>
        <p:nvPicPr>
          <p:cNvPr id="12" name="Image 11">
            <a:extLst>
              <a:ext uri="{FF2B5EF4-FFF2-40B4-BE49-F238E27FC236}">
                <a16:creationId xmlns:a16="http://schemas.microsoft.com/office/drawing/2014/main" id="{10C9860F-C683-B84A-B0ED-DAD591970472}"/>
              </a:ext>
            </a:extLst>
          </p:cNvPr>
          <p:cNvPicPr>
            <a:picLocks noChangeAspect="1"/>
          </p:cNvPicPr>
          <p:nvPr/>
        </p:nvPicPr>
        <p:blipFill>
          <a:blip r:embed="rId4"/>
          <a:stretch>
            <a:fillRect/>
          </a:stretch>
        </p:blipFill>
        <p:spPr>
          <a:xfrm>
            <a:off x="330200" y="3541740"/>
            <a:ext cx="8483600" cy="2032000"/>
          </a:xfrm>
          <a:prstGeom prst="rect">
            <a:avLst/>
          </a:prstGeom>
        </p:spPr>
      </p:pic>
      <p:sp>
        <p:nvSpPr>
          <p:cNvPr id="13" name="ZoneTexte 12">
            <a:extLst>
              <a:ext uri="{FF2B5EF4-FFF2-40B4-BE49-F238E27FC236}">
                <a16:creationId xmlns:a16="http://schemas.microsoft.com/office/drawing/2014/main" id="{B85CD6F8-E73E-D943-A149-114A41BCDD0D}"/>
              </a:ext>
            </a:extLst>
          </p:cNvPr>
          <p:cNvSpPr txBox="1"/>
          <p:nvPr/>
        </p:nvSpPr>
        <p:spPr>
          <a:xfrm>
            <a:off x="3260423" y="5568090"/>
            <a:ext cx="2623154" cy="369332"/>
          </a:xfrm>
          <a:prstGeom prst="rect">
            <a:avLst/>
          </a:prstGeom>
          <a:noFill/>
        </p:spPr>
        <p:txBody>
          <a:bodyPr wrap="none" rtlCol="0">
            <a:spAutoFit/>
          </a:bodyPr>
          <a:lstStyle/>
          <a:p>
            <a:r>
              <a:rPr lang="en-US" i="1" dirty="0"/>
              <a:t>Illustration of the Decoder</a:t>
            </a:r>
          </a:p>
        </p:txBody>
      </p:sp>
    </p:spTree>
    <p:extLst>
      <p:ext uri="{BB962C8B-B14F-4D97-AF65-F5344CB8AC3E}">
        <p14:creationId xmlns:p14="http://schemas.microsoft.com/office/powerpoint/2010/main" val="2490127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a:xfrm>
            <a:off x="133817" y="1169"/>
            <a:ext cx="7611368" cy="680225"/>
          </a:xfrm>
        </p:spPr>
        <p:txBody>
          <a:bodyPr anchor="ctr">
            <a:normAutofit/>
          </a:bodyPr>
          <a:lstStyle/>
          <a:p>
            <a:r>
              <a:rPr lang="en-US"/>
              <a:t>Results - Classification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a:xfrm>
            <a:off x="8517869" y="6473117"/>
            <a:ext cx="510928" cy="384883"/>
          </a:xfrm>
        </p:spPr>
        <p:txBody>
          <a:bodyPr anchor="ctr">
            <a:normAutofit/>
          </a:bodyPr>
          <a:lstStyle/>
          <a:p>
            <a:pPr>
              <a:spcAft>
                <a:spcPts val="600"/>
              </a:spcAft>
            </a:pPr>
            <a:fld id="{30CCB0C1-2DF4-8B4C-AC0E-201D3DFFEAFD}" type="slidenum">
              <a:rPr lang="en-US" smtClean="0"/>
              <a:pPr>
                <a:spcAft>
                  <a:spcPts val="600"/>
                </a:spcAft>
              </a:pPr>
              <a:t>35</a:t>
            </a:fld>
            <a:endParaRPr lang="en-US"/>
          </a:p>
        </p:txBody>
      </p:sp>
      <p:pic>
        <p:nvPicPr>
          <p:cNvPr id="8" name="Espace réservé du contenu 7" descr="Une image contenant table&#10;&#10;Description générée automatiquement">
            <a:extLst>
              <a:ext uri="{FF2B5EF4-FFF2-40B4-BE49-F238E27FC236}">
                <a16:creationId xmlns:a16="http://schemas.microsoft.com/office/drawing/2014/main" id="{023C743C-D9D2-074A-9658-E229CB5FF450}"/>
              </a:ext>
            </a:extLst>
          </p:cNvPr>
          <p:cNvPicPr>
            <a:picLocks noGrp="1" noChangeAspect="1"/>
          </p:cNvPicPr>
          <p:nvPr>
            <p:ph idx="1"/>
          </p:nvPr>
        </p:nvPicPr>
        <p:blipFill>
          <a:blip r:embed="rId3"/>
          <a:stretch>
            <a:fillRect/>
          </a:stretch>
        </p:blipFill>
        <p:spPr>
          <a:xfrm>
            <a:off x="1028699" y="794238"/>
            <a:ext cx="7086600" cy="2552700"/>
          </a:xfrm>
        </p:spPr>
      </p:pic>
      <p:sp>
        <p:nvSpPr>
          <p:cNvPr id="10" name="Rectangle 9">
            <a:extLst>
              <a:ext uri="{FF2B5EF4-FFF2-40B4-BE49-F238E27FC236}">
                <a16:creationId xmlns:a16="http://schemas.microsoft.com/office/drawing/2014/main" id="{39BD7327-352A-DB4F-AF0E-76134A9EC965}"/>
              </a:ext>
            </a:extLst>
          </p:cNvPr>
          <p:cNvSpPr/>
          <p:nvPr/>
        </p:nvSpPr>
        <p:spPr>
          <a:xfrm>
            <a:off x="2375949" y="3326397"/>
            <a:ext cx="4392100" cy="369332"/>
          </a:xfrm>
          <a:prstGeom prst="rect">
            <a:avLst/>
          </a:prstGeom>
        </p:spPr>
        <p:txBody>
          <a:bodyPr wrap="none">
            <a:spAutoFit/>
          </a:bodyPr>
          <a:lstStyle/>
          <a:p>
            <a:r>
              <a:rPr lang="en-US" i="1" dirty="0"/>
              <a:t> Industry classification results on 150 classes.</a:t>
            </a:r>
          </a:p>
        </p:txBody>
      </p:sp>
      <p:pic>
        <p:nvPicPr>
          <p:cNvPr id="12" name="Image 11" descr="Une image contenant table&#10;&#10;Description générée automatiquement">
            <a:extLst>
              <a:ext uri="{FF2B5EF4-FFF2-40B4-BE49-F238E27FC236}">
                <a16:creationId xmlns:a16="http://schemas.microsoft.com/office/drawing/2014/main" id="{8E21A52E-23A3-6444-A531-0C1529DC5FA2}"/>
              </a:ext>
            </a:extLst>
          </p:cNvPr>
          <p:cNvPicPr>
            <a:picLocks noChangeAspect="1"/>
          </p:cNvPicPr>
          <p:nvPr/>
        </p:nvPicPr>
        <p:blipFill>
          <a:blip r:embed="rId4"/>
          <a:stretch>
            <a:fillRect/>
          </a:stretch>
        </p:blipFill>
        <p:spPr>
          <a:xfrm>
            <a:off x="1028700" y="3993662"/>
            <a:ext cx="4584700" cy="2070100"/>
          </a:xfrm>
          <a:prstGeom prst="rect">
            <a:avLst/>
          </a:prstGeom>
        </p:spPr>
      </p:pic>
      <p:sp>
        <p:nvSpPr>
          <p:cNvPr id="13" name="Rectangle 12">
            <a:extLst>
              <a:ext uri="{FF2B5EF4-FFF2-40B4-BE49-F238E27FC236}">
                <a16:creationId xmlns:a16="http://schemas.microsoft.com/office/drawing/2014/main" id="{BE394AE9-2AA3-6E42-AFA8-F64B9503D95C}"/>
              </a:ext>
            </a:extLst>
          </p:cNvPr>
          <p:cNvSpPr/>
          <p:nvPr/>
        </p:nvSpPr>
        <p:spPr>
          <a:xfrm>
            <a:off x="1434475" y="6063762"/>
            <a:ext cx="3773149" cy="369332"/>
          </a:xfrm>
          <a:prstGeom prst="rect">
            <a:avLst/>
          </a:prstGeom>
        </p:spPr>
        <p:txBody>
          <a:bodyPr wrap="none">
            <a:spAutoFit/>
          </a:bodyPr>
          <a:lstStyle/>
          <a:p>
            <a:r>
              <a:rPr lang="en-US" i="1"/>
              <a:t>Skills Prediction Results on 523 classes</a:t>
            </a:r>
          </a:p>
        </p:txBody>
      </p:sp>
      <p:sp>
        <p:nvSpPr>
          <p:cNvPr id="3" name="ZoneTexte 2">
            <a:extLst>
              <a:ext uri="{FF2B5EF4-FFF2-40B4-BE49-F238E27FC236}">
                <a16:creationId xmlns:a16="http://schemas.microsoft.com/office/drawing/2014/main" id="{A59EA2BC-193A-EC48-BA7C-FA8236803102}"/>
              </a:ext>
            </a:extLst>
          </p:cNvPr>
          <p:cNvSpPr txBox="1"/>
          <p:nvPr/>
        </p:nvSpPr>
        <p:spPr>
          <a:xfrm>
            <a:off x="5872163" y="4059216"/>
            <a:ext cx="2645706" cy="1938992"/>
          </a:xfrm>
          <a:prstGeom prst="rect">
            <a:avLst/>
          </a:prstGeom>
          <a:noFill/>
        </p:spPr>
        <p:txBody>
          <a:bodyPr wrap="square" rtlCol="0" anchor="ctr">
            <a:spAutoFit/>
          </a:bodyPr>
          <a:lstStyle/>
          <a:p>
            <a:pPr marL="285750" indent="-285750">
              <a:buFont typeface="Police système Courant"/>
              <a:buChar char="→"/>
            </a:pPr>
            <a:r>
              <a:rPr lang="en-US" sz="2000" b="1" dirty="0">
                <a:solidFill>
                  <a:schemeClr val="tx2"/>
                </a:solidFill>
              </a:rPr>
              <a:t>Disambiguation</a:t>
            </a:r>
            <a:r>
              <a:rPr lang="en-US" sz="2000" dirty="0">
                <a:solidFill>
                  <a:schemeClr val="tx2"/>
                </a:solidFill>
              </a:rPr>
              <a:t> in ELMo improves performances</a:t>
            </a:r>
          </a:p>
          <a:p>
            <a:pPr marL="285750" indent="-285750">
              <a:buFont typeface="Police système Courant"/>
              <a:buChar char="→"/>
            </a:pPr>
            <a:endParaRPr lang="en-US" sz="2000" dirty="0">
              <a:solidFill>
                <a:schemeClr val="tx2"/>
              </a:solidFill>
            </a:endParaRPr>
          </a:p>
          <a:p>
            <a:pPr marL="285750" indent="-285750">
              <a:buFont typeface="Police système Courant"/>
              <a:buChar char="→"/>
            </a:pPr>
            <a:r>
              <a:rPr lang="en-US" sz="2000" dirty="0">
                <a:solidFill>
                  <a:schemeClr val="tx2"/>
                </a:solidFill>
              </a:rPr>
              <a:t>But FT_CV is still </a:t>
            </a:r>
            <a:r>
              <a:rPr lang="en-US" sz="2000" b="1" dirty="0">
                <a:solidFill>
                  <a:schemeClr val="tx2"/>
                </a:solidFill>
              </a:rPr>
              <a:t>competitive</a:t>
            </a:r>
          </a:p>
        </p:txBody>
      </p:sp>
    </p:spTree>
    <p:extLst>
      <p:ext uri="{BB962C8B-B14F-4D97-AF65-F5344CB8AC3E}">
        <p14:creationId xmlns:p14="http://schemas.microsoft.com/office/powerpoint/2010/main" val="526574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 - Classification</a:t>
            </a:r>
          </a:p>
        </p:txBody>
      </p:sp>
      <p:sp>
        <p:nvSpPr>
          <p:cNvPr id="5" name="Espace réservé du contenu 4">
            <a:extLst>
              <a:ext uri="{FF2B5EF4-FFF2-40B4-BE49-F238E27FC236}">
                <a16:creationId xmlns:a16="http://schemas.microsoft.com/office/drawing/2014/main" id="{197D9A11-B45D-0E4B-8022-DAF274AEB814}"/>
              </a:ext>
            </a:extLst>
          </p:cNvPr>
          <p:cNvSpPr>
            <a:spLocks noGrp="1"/>
          </p:cNvSpPr>
          <p:nvPr>
            <p:ph idx="1"/>
          </p:nvPr>
        </p:nvSpPr>
        <p:spPr/>
        <p:txBody>
          <a:bodyPr>
            <a:normAutofit/>
          </a:bodyPr>
          <a:lstStyle/>
          <a:p>
            <a:pPr marL="0" indent="0" algn="ctr">
              <a:buNone/>
            </a:pPr>
            <a:r>
              <a:rPr lang="en-US" sz="2800">
                <a:solidFill>
                  <a:schemeClr val="tx2"/>
                </a:solidFill>
              </a:rPr>
              <a:t>Examples of misclassified profiles</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36</a:t>
            </a:fld>
            <a:endParaRPr lang="en-US"/>
          </a:p>
        </p:txBody>
      </p:sp>
      <p:graphicFrame>
        <p:nvGraphicFramePr>
          <p:cNvPr id="6" name="Tableau 6">
            <a:extLst>
              <a:ext uri="{FF2B5EF4-FFF2-40B4-BE49-F238E27FC236}">
                <a16:creationId xmlns:a16="http://schemas.microsoft.com/office/drawing/2014/main" id="{F271EC4D-3554-6F4C-9AB0-F57808B931B9}"/>
              </a:ext>
            </a:extLst>
          </p:cNvPr>
          <p:cNvGraphicFramePr>
            <a:graphicFrameLocks noGrp="1"/>
          </p:cNvGraphicFramePr>
          <p:nvPr>
            <p:extLst>
              <p:ext uri="{D42A27DB-BD31-4B8C-83A1-F6EECF244321}">
                <p14:modId xmlns:p14="http://schemas.microsoft.com/office/powerpoint/2010/main" val="3563459292"/>
              </p:ext>
            </p:extLst>
          </p:nvPr>
        </p:nvGraphicFramePr>
        <p:xfrm>
          <a:off x="133817" y="1560539"/>
          <a:ext cx="8894980" cy="4737793"/>
        </p:xfrm>
        <a:graphic>
          <a:graphicData uri="http://schemas.openxmlformats.org/drawingml/2006/table">
            <a:tbl>
              <a:tblPr firstRow="1" bandRow="1">
                <a:tableStyleId>{5C22544A-7EE6-4342-B048-85BDC9FD1C3A}</a:tableStyleId>
              </a:tblPr>
              <a:tblGrid>
                <a:gridCol w="729173">
                  <a:extLst>
                    <a:ext uri="{9D8B030D-6E8A-4147-A177-3AD203B41FA5}">
                      <a16:colId xmlns:a16="http://schemas.microsoft.com/office/drawing/2014/main" val="1140894443"/>
                    </a:ext>
                  </a:extLst>
                </a:gridCol>
                <a:gridCol w="1906292">
                  <a:extLst>
                    <a:ext uri="{9D8B030D-6E8A-4147-A177-3AD203B41FA5}">
                      <a16:colId xmlns:a16="http://schemas.microsoft.com/office/drawing/2014/main" val="1098897297"/>
                    </a:ext>
                  </a:extLst>
                </a:gridCol>
                <a:gridCol w="1812027">
                  <a:extLst>
                    <a:ext uri="{9D8B030D-6E8A-4147-A177-3AD203B41FA5}">
                      <a16:colId xmlns:a16="http://schemas.microsoft.com/office/drawing/2014/main" val="4186569307"/>
                    </a:ext>
                  </a:extLst>
                </a:gridCol>
                <a:gridCol w="2223744">
                  <a:extLst>
                    <a:ext uri="{9D8B030D-6E8A-4147-A177-3AD203B41FA5}">
                      <a16:colId xmlns:a16="http://schemas.microsoft.com/office/drawing/2014/main" val="802009711"/>
                    </a:ext>
                  </a:extLst>
                </a:gridCol>
                <a:gridCol w="2223744">
                  <a:extLst>
                    <a:ext uri="{9D8B030D-6E8A-4147-A177-3AD203B41FA5}">
                      <a16:colId xmlns:a16="http://schemas.microsoft.com/office/drawing/2014/main" val="4046290074"/>
                    </a:ext>
                  </a:extLst>
                </a:gridCol>
              </a:tblGrid>
              <a:tr h="423244">
                <a:tc rowSpan="2">
                  <a:txBody>
                    <a:bodyPr/>
                    <a:lstStyle/>
                    <a:p>
                      <a:pPr algn="ctr"/>
                      <a:r>
                        <a:rPr lang="fr-FR" dirty="0"/>
                        <a:t>#</a:t>
                      </a:r>
                    </a:p>
                  </a:txBody>
                  <a:tcPr anchor="ctr"/>
                </a:tc>
                <a:tc gridSpan="2">
                  <a:txBody>
                    <a:bodyPr/>
                    <a:lstStyle/>
                    <a:p>
                      <a:pPr algn="ctr"/>
                      <a:r>
                        <a:rPr lang="fr-FR" dirty="0"/>
                        <a:t>Profile</a:t>
                      </a:r>
                    </a:p>
                  </a:txBody>
                  <a:tcPr anchor="ctr"/>
                </a:tc>
                <a:tc hMerge="1">
                  <a:txBody>
                    <a:bodyPr/>
                    <a:lstStyle/>
                    <a:p>
                      <a:endParaRPr lang="fr-FR" dirty="0"/>
                    </a:p>
                  </a:txBody>
                  <a:tcPr/>
                </a:tc>
                <a:tc rowSpan="2">
                  <a:txBody>
                    <a:bodyPr/>
                    <a:lstStyle/>
                    <a:p>
                      <a:pPr algn="ctr"/>
                      <a:r>
                        <a:rPr lang="fr-FR" dirty="0" err="1"/>
                        <a:t>Predicted</a:t>
                      </a:r>
                      <a:r>
                        <a:rPr lang="fr-FR" dirty="0"/>
                        <a:t> </a:t>
                      </a:r>
                      <a:r>
                        <a:rPr lang="fr-FR" dirty="0" err="1"/>
                        <a:t>Industry</a:t>
                      </a:r>
                      <a:endParaRPr lang="fr-FR" dirty="0"/>
                    </a:p>
                  </a:txBody>
                  <a:tcPr anchor="ctr"/>
                </a:tc>
                <a:tc rowSpan="2">
                  <a:txBody>
                    <a:bodyPr/>
                    <a:lstStyle/>
                    <a:p>
                      <a:pPr algn="ctr"/>
                      <a:r>
                        <a:rPr lang="fr-FR" dirty="0" err="1"/>
                        <a:t>Actual</a:t>
                      </a:r>
                      <a:r>
                        <a:rPr lang="fr-FR" dirty="0"/>
                        <a:t> </a:t>
                      </a:r>
                      <a:r>
                        <a:rPr lang="fr-FR" dirty="0" err="1"/>
                        <a:t>Industry</a:t>
                      </a:r>
                      <a:endParaRPr lang="fr-FR" dirty="0"/>
                    </a:p>
                  </a:txBody>
                  <a:tcPr anchor="ctr"/>
                </a:tc>
                <a:extLst>
                  <a:ext uri="{0D108BD9-81ED-4DB2-BD59-A6C34878D82A}">
                    <a16:rowId xmlns:a16="http://schemas.microsoft.com/office/drawing/2014/main" val="996870981"/>
                  </a:ext>
                </a:extLst>
              </a:tr>
              <a:tr h="436829">
                <a:tc vMerge="1">
                  <a:txBody>
                    <a:bodyPr/>
                    <a:lstStyle/>
                    <a:p>
                      <a:endParaRPr lang="fr-FR"/>
                    </a:p>
                  </a:txBody>
                  <a:tcPr/>
                </a:tc>
                <a:tc>
                  <a:txBody>
                    <a:bodyPr/>
                    <a:lstStyle/>
                    <a:p>
                      <a:pPr algn="ctr"/>
                      <a:r>
                        <a:rPr lang="fr-FR" dirty="0" err="1"/>
                        <a:t>Title</a:t>
                      </a:r>
                      <a:endParaRPr lang="fr-FR" dirty="0"/>
                    </a:p>
                  </a:txBody>
                  <a:tcPr anchor="ctr"/>
                </a:tc>
                <a:tc>
                  <a:txBody>
                    <a:bodyPr/>
                    <a:lstStyle/>
                    <a:p>
                      <a:pPr algn="ctr"/>
                      <a:r>
                        <a:rPr lang="fr-FR" dirty="0"/>
                        <a:t>Description</a:t>
                      </a:r>
                    </a:p>
                  </a:txBody>
                  <a:tcPr anchor="ct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1760115364"/>
                  </a:ext>
                </a:extLst>
              </a:tr>
              <a:tr h="969430">
                <a:tc>
                  <a:txBody>
                    <a:bodyPr/>
                    <a:lstStyle/>
                    <a:p>
                      <a:pPr algn="ctr"/>
                      <a:r>
                        <a:rPr lang="fr-FR" dirty="0"/>
                        <a:t>(1)</a:t>
                      </a:r>
                    </a:p>
                  </a:txBody>
                  <a:tcPr anchor="ctr"/>
                </a:tc>
                <a:tc>
                  <a:txBody>
                    <a:bodyPr/>
                    <a:lstStyle/>
                    <a:p>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dirty="0"/>
                    </a:p>
                  </a:txBody>
                  <a:tcPr anchor="ct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dirty="0"/>
                    </a:p>
                  </a:txBody>
                  <a:tcPr anchor="ct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dirty="0"/>
                    </a:p>
                  </a:txBody>
                  <a:tcPr anchor="ctr"/>
                </a:tc>
                <a:extLst>
                  <a:ext uri="{0D108BD9-81ED-4DB2-BD59-A6C34878D82A}">
                    <a16:rowId xmlns:a16="http://schemas.microsoft.com/office/drawing/2014/main" val="1763688021"/>
                  </a:ext>
                </a:extLst>
              </a:tr>
              <a:tr h="969430">
                <a:tc>
                  <a:txBody>
                    <a:bodyPr/>
                    <a:lstStyle/>
                    <a:p>
                      <a:pPr algn="ctr"/>
                      <a:r>
                        <a:rPr lang="fr-FR" dirty="0"/>
                        <a:t>(0)</a:t>
                      </a:r>
                    </a:p>
                  </a:txBody>
                  <a:tcPr anchor="ctr"/>
                </a:tc>
                <a:tc>
                  <a:txBody>
                    <a:bodyPr/>
                    <a:lstStyle/>
                    <a:p>
                      <a:endParaRPr lang="fr-FR" dirty="0">
                        <a:effectLs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dirty="0"/>
                    </a:p>
                  </a:txBody>
                  <a:tcPr anchor="ctr"/>
                </a:tc>
                <a:tc vMerge="1">
                  <a:txBody>
                    <a:bodyPr/>
                    <a:lstStyle/>
                    <a:p>
                      <a:pPr algn="ctr"/>
                      <a:endParaRPr lang="fr-FR" dirty="0"/>
                    </a:p>
                  </a:txBody>
                  <a:tcPr/>
                </a:tc>
                <a:tc vMerge="1">
                  <a:txBody>
                    <a:bodyPr/>
                    <a:lstStyle/>
                    <a:p>
                      <a:pPr algn="ctr"/>
                      <a:endParaRPr lang="fr-FR" dirty="0"/>
                    </a:p>
                  </a:txBody>
                  <a:tcPr/>
                </a:tc>
                <a:extLst>
                  <a:ext uri="{0D108BD9-81ED-4DB2-BD59-A6C34878D82A}">
                    <a16:rowId xmlns:a16="http://schemas.microsoft.com/office/drawing/2014/main" val="3691360732"/>
                  </a:ext>
                </a:extLst>
              </a:tr>
              <a:tr h="969430">
                <a:tc>
                  <a:txBody>
                    <a:bodyPr/>
                    <a:lstStyle/>
                    <a:p>
                      <a:pPr algn="ctr"/>
                      <a:r>
                        <a:rPr lang="fr-FR" dirty="0"/>
                        <a:t>(1)</a:t>
                      </a:r>
                    </a:p>
                  </a:txBody>
                  <a:tcPr anchor="ctr"/>
                </a:tc>
                <a:tc>
                  <a:txBody>
                    <a:bodyPr/>
                    <a:lstStyle/>
                    <a:p>
                      <a:endParaRPr lang="fr-FR" dirty="0">
                        <a:effectLs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dirty="0"/>
                    </a:p>
                  </a:txBody>
                  <a:tcPr anchor="ctr"/>
                </a:tc>
                <a:tc rowSpan="2">
                  <a:txBody>
                    <a:bodyPr/>
                    <a:lstStyle/>
                    <a:p>
                      <a:pPr algn="ctr"/>
                      <a:endParaRPr lang="fr-FR" dirty="0"/>
                    </a:p>
                  </a:txBody>
                  <a:tcPr anchor="ctr"/>
                </a:tc>
                <a:tc rowSpan="2">
                  <a:txBody>
                    <a:bodyPr/>
                    <a:lstStyle/>
                    <a:p>
                      <a:pPr algn="ctr"/>
                      <a:endParaRPr lang="fr-FR" dirty="0"/>
                    </a:p>
                  </a:txBody>
                  <a:tcPr anchor="ctr"/>
                </a:tc>
                <a:extLst>
                  <a:ext uri="{0D108BD9-81ED-4DB2-BD59-A6C34878D82A}">
                    <a16:rowId xmlns:a16="http://schemas.microsoft.com/office/drawing/2014/main" val="2837719425"/>
                  </a:ext>
                </a:extLst>
              </a:tr>
              <a:tr h="969430">
                <a:tc>
                  <a:txBody>
                    <a:bodyPr/>
                    <a:lstStyle/>
                    <a:p>
                      <a:pPr algn="ctr"/>
                      <a:r>
                        <a:rPr lang="fr-FR" dirty="0"/>
                        <a:t>(0)</a:t>
                      </a:r>
                    </a:p>
                  </a:txBody>
                  <a:tcPr anchor="ctr"/>
                </a:tc>
                <a:tc>
                  <a:txBody>
                    <a:bodyPr/>
                    <a:lstStyle/>
                    <a:p>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dirty="0"/>
                    </a:p>
                  </a:txBody>
                  <a:tcPr anchor="ctr"/>
                </a:tc>
                <a:tc vMerge="1">
                  <a:txBody>
                    <a:bodyPr/>
                    <a:lstStyle/>
                    <a:p>
                      <a:pPr algn="ctr"/>
                      <a:endParaRPr lang="fr-FR" dirty="0"/>
                    </a:p>
                  </a:txBody>
                  <a:tcPr/>
                </a:tc>
                <a:tc vMerge="1">
                  <a:txBody>
                    <a:bodyPr/>
                    <a:lstStyle/>
                    <a:p>
                      <a:pPr algn="ctr"/>
                      <a:endParaRPr lang="fr-FR" dirty="0"/>
                    </a:p>
                  </a:txBody>
                  <a:tcPr/>
                </a:tc>
                <a:extLst>
                  <a:ext uri="{0D108BD9-81ED-4DB2-BD59-A6C34878D82A}">
                    <a16:rowId xmlns:a16="http://schemas.microsoft.com/office/drawing/2014/main" val="2292749246"/>
                  </a:ext>
                </a:extLst>
              </a:tr>
            </a:tbl>
          </a:graphicData>
        </a:graphic>
      </p:graphicFrame>
      <p:sp>
        <p:nvSpPr>
          <p:cNvPr id="7" name="ZoneTexte 6">
            <a:extLst>
              <a:ext uri="{FF2B5EF4-FFF2-40B4-BE49-F238E27FC236}">
                <a16:creationId xmlns:a16="http://schemas.microsoft.com/office/drawing/2014/main" id="{3BFCDCDC-C67D-4445-85F2-8E086A47C601}"/>
              </a:ext>
            </a:extLst>
          </p:cNvPr>
          <p:cNvSpPr txBox="1"/>
          <p:nvPr/>
        </p:nvSpPr>
        <p:spPr>
          <a:xfrm>
            <a:off x="6121831" y="1191207"/>
            <a:ext cx="2008435" cy="369332"/>
          </a:xfrm>
          <a:prstGeom prst="rect">
            <a:avLst/>
          </a:prstGeom>
          <a:noFill/>
        </p:spPr>
        <p:txBody>
          <a:bodyPr wrap="square" rtlCol="0">
            <a:spAutoFit/>
          </a:bodyPr>
          <a:lstStyle/>
          <a:p>
            <a:r>
              <a:rPr lang="en-US" b="1" dirty="0">
                <a:solidFill>
                  <a:srgbClr val="FF0000"/>
                </a:solidFill>
              </a:rPr>
              <a:t>TODO</a:t>
            </a:r>
          </a:p>
        </p:txBody>
      </p:sp>
    </p:spTree>
    <p:extLst>
      <p:ext uri="{BB962C8B-B14F-4D97-AF65-F5344CB8AC3E}">
        <p14:creationId xmlns:p14="http://schemas.microsoft.com/office/powerpoint/2010/main" val="3182067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a:t>
            </a:r>
          </a:p>
        </p:txBody>
      </p:sp>
      <p:pic>
        <p:nvPicPr>
          <p:cNvPr id="7" name="Espace réservé du contenu 6" descr="Une image contenant table&#10;&#10;Description générée automatiquement">
            <a:extLst>
              <a:ext uri="{FF2B5EF4-FFF2-40B4-BE49-F238E27FC236}">
                <a16:creationId xmlns:a16="http://schemas.microsoft.com/office/drawing/2014/main" id="{F9814A81-E662-0A42-BA1C-B70A94447BBF}"/>
              </a:ext>
            </a:extLst>
          </p:cNvPr>
          <p:cNvPicPr>
            <a:picLocks noGrp="1" noChangeAspect="1"/>
          </p:cNvPicPr>
          <p:nvPr>
            <p:ph idx="1"/>
          </p:nvPr>
        </p:nvPicPr>
        <p:blipFill>
          <a:blip r:embed="rId3"/>
          <a:stretch>
            <a:fillRect/>
          </a:stretch>
        </p:blipFill>
        <p:spPr>
          <a:xfrm>
            <a:off x="1803399" y="1448120"/>
            <a:ext cx="5537200" cy="177800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37</a:t>
            </a:fld>
            <a:endParaRPr lang="en-US"/>
          </a:p>
        </p:txBody>
      </p:sp>
      <p:sp>
        <p:nvSpPr>
          <p:cNvPr id="9" name="ZoneTexte 8">
            <a:extLst>
              <a:ext uri="{FF2B5EF4-FFF2-40B4-BE49-F238E27FC236}">
                <a16:creationId xmlns:a16="http://schemas.microsoft.com/office/drawing/2014/main" id="{638216D5-39D9-D94B-8E02-5439DD9A4FDB}"/>
              </a:ext>
            </a:extLst>
          </p:cNvPr>
          <p:cNvSpPr txBox="1"/>
          <p:nvPr/>
        </p:nvSpPr>
        <p:spPr>
          <a:xfrm>
            <a:off x="1580827" y="3226120"/>
            <a:ext cx="6164358" cy="369332"/>
          </a:xfrm>
          <a:prstGeom prst="rect">
            <a:avLst/>
          </a:prstGeom>
          <a:noFill/>
        </p:spPr>
        <p:txBody>
          <a:bodyPr wrap="square" rtlCol="0">
            <a:spAutoFit/>
          </a:bodyPr>
          <a:lstStyle/>
          <a:p>
            <a:pPr algn="ctr"/>
            <a:r>
              <a:rPr lang="en-US" i="1" dirty="0"/>
              <a:t> Experimental results on job generation (title &amp; description)</a:t>
            </a:r>
          </a:p>
        </p:txBody>
      </p:sp>
      <p:sp>
        <p:nvSpPr>
          <p:cNvPr id="11" name="ZoneTexte 10">
            <a:extLst>
              <a:ext uri="{FF2B5EF4-FFF2-40B4-BE49-F238E27FC236}">
                <a16:creationId xmlns:a16="http://schemas.microsoft.com/office/drawing/2014/main" id="{6A7AF379-67F3-1242-AC30-C77C7D1DAA0C}"/>
              </a:ext>
            </a:extLst>
          </p:cNvPr>
          <p:cNvSpPr txBox="1"/>
          <p:nvPr/>
        </p:nvSpPr>
        <p:spPr>
          <a:xfrm>
            <a:off x="891152" y="4328570"/>
            <a:ext cx="7361695" cy="1477328"/>
          </a:xfrm>
          <a:prstGeom prst="rect">
            <a:avLst/>
          </a:prstGeom>
          <a:noFill/>
        </p:spPr>
        <p:txBody>
          <a:bodyPr wrap="square" rtlCol="0" anchor="ctr">
            <a:spAutoFit/>
          </a:bodyPr>
          <a:lstStyle/>
          <a:p>
            <a:pPr marL="342900" indent="-342900">
              <a:buFont typeface="Police système Courant"/>
              <a:buChar char="→"/>
            </a:pPr>
            <a:r>
              <a:rPr lang="en-US" sz="2000" dirty="0">
                <a:solidFill>
                  <a:schemeClr val="tx2"/>
                </a:solidFill>
              </a:rPr>
              <a:t>The BLEU score expresses a </a:t>
            </a:r>
            <a:r>
              <a:rPr lang="en-US" sz="2000" b="1" dirty="0">
                <a:solidFill>
                  <a:schemeClr val="tx2"/>
                </a:solidFill>
              </a:rPr>
              <a:t>syntactic resemblance </a:t>
            </a:r>
            <a:r>
              <a:rPr lang="en-US" sz="2000" dirty="0">
                <a:solidFill>
                  <a:schemeClr val="tx2"/>
                </a:solidFill>
              </a:rPr>
              <a:t>between a prediction and a reference – not a semantic one.</a:t>
            </a:r>
          </a:p>
          <a:p>
            <a:pPr marL="342900" indent="-342900">
              <a:lnSpc>
                <a:spcPct val="150000"/>
              </a:lnSpc>
              <a:buFont typeface="Police système Courant"/>
              <a:buChar char="→"/>
            </a:pPr>
            <a:r>
              <a:rPr lang="en-US" sz="2000" dirty="0">
                <a:solidFill>
                  <a:schemeClr val="tx2"/>
                </a:solidFill>
              </a:rPr>
              <a:t>FT</a:t>
            </a:r>
            <a:r>
              <a:rPr lang="en-US" sz="2000" baseline="-25000" dirty="0">
                <a:solidFill>
                  <a:schemeClr val="tx2"/>
                </a:solidFill>
              </a:rPr>
              <a:t>CV </a:t>
            </a:r>
            <a:r>
              <a:rPr lang="en-US" sz="2000" dirty="0">
                <a:solidFill>
                  <a:schemeClr val="tx2"/>
                </a:solidFill>
              </a:rPr>
              <a:t>outperforms ELMo and </a:t>
            </a:r>
            <a:r>
              <a:rPr lang="en-US" sz="2000" dirty="0" err="1">
                <a:solidFill>
                  <a:schemeClr val="tx2"/>
                </a:solidFill>
              </a:rPr>
              <a:t>FT</a:t>
            </a:r>
            <a:r>
              <a:rPr lang="en-US" sz="2000" baseline="-25000" dirty="0" err="1">
                <a:solidFill>
                  <a:schemeClr val="tx2"/>
                </a:solidFill>
              </a:rPr>
              <a:t>pt</a:t>
            </a:r>
            <a:r>
              <a:rPr lang="en-US" sz="2000" dirty="0">
                <a:solidFill>
                  <a:schemeClr val="tx2"/>
                </a:solidFill>
              </a:rPr>
              <a:t>: </a:t>
            </a:r>
          </a:p>
          <a:p>
            <a:pPr marL="800100" lvl="1" indent="-342900">
              <a:buFont typeface="Police système Courant"/>
              <a:buChar char="→"/>
            </a:pPr>
            <a:r>
              <a:rPr lang="en-US" sz="2000" dirty="0">
                <a:solidFill>
                  <a:schemeClr val="tx2"/>
                </a:solidFill>
              </a:rPr>
              <a:t>a CV is not </a:t>
            </a:r>
            <a:r>
              <a:rPr lang="en-US" sz="2000" b="1" dirty="0">
                <a:solidFill>
                  <a:schemeClr val="tx2"/>
                </a:solidFill>
              </a:rPr>
              <a:t>traditional</a:t>
            </a:r>
            <a:r>
              <a:rPr lang="en-US" sz="2000" dirty="0">
                <a:solidFill>
                  <a:schemeClr val="tx2"/>
                </a:solidFill>
              </a:rPr>
              <a:t> natural language. </a:t>
            </a:r>
            <a:endParaRPr lang="en-US" sz="2000" baseline="-25000" dirty="0">
              <a:solidFill>
                <a:schemeClr val="tx2"/>
              </a:solidFill>
            </a:endParaRPr>
          </a:p>
        </p:txBody>
      </p:sp>
    </p:spTree>
    <p:extLst>
      <p:ext uri="{BB962C8B-B14F-4D97-AF65-F5344CB8AC3E}">
        <p14:creationId xmlns:p14="http://schemas.microsoft.com/office/powerpoint/2010/main" val="1757329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38</a:t>
            </a:fld>
            <a:endParaRPr lang="en-US"/>
          </a:p>
        </p:txBody>
      </p:sp>
      <p:sp>
        <p:nvSpPr>
          <p:cNvPr id="13" name="ZoneTexte 12">
            <a:extLst>
              <a:ext uri="{FF2B5EF4-FFF2-40B4-BE49-F238E27FC236}">
                <a16:creationId xmlns:a16="http://schemas.microsoft.com/office/drawing/2014/main" id="{42156332-2844-0A40-A347-9EE5548A96F0}"/>
              </a:ext>
            </a:extLst>
          </p:cNvPr>
          <p:cNvSpPr txBox="1"/>
          <p:nvPr/>
        </p:nvSpPr>
        <p:spPr>
          <a:xfrm>
            <a:off x="317715" y="2046305"/>
            <a:ext cx="8508570" cy="4247317"/>
          </a:xfrm>
          <a:prstGeom prst="rect">
            <a:avLst/>
          </a:prstGeom>
          <a:noFill/>
        </p:spPr>
        <p:txBody>
          <a:bodyPr wrap="square" rtlCol="0">
            <a:spAutoFit/>
          </a:bodyPr>
          <a:lstStyle/>
          <a:p>
            <a:r>
              <a:rPr lang="en-US" b="1" dirty="0"/>
              <a:t>Ground Truth </a:t>
            </a:r>
          </a:p>
          <a:p>
            <a:r>
              <a:rPr lang="en-US" i="1" dirty="0"/>
              <a:t>E-commerce Consultant. </a:t>
            </a:r>
            <a:r>
              <a:rPr lang="en-US" dirty="0"/>
              <a:t>My mission consists in reaching the goals set up by the clients regarding their profitability and/or notoriety issues […]</a:t>
            </a:r>
          </a:p>
          <a:p>
            <a:br>
              <a:rPr lang="en-US" dirty="0"/>
            </a:br>
            <a:r>
              <a:rPr lang="en-US" b="1" dirty="0" err="1"/>
              <a:t>FastText</a:t>
            </a:r>
            <a:r>
              <a:rPr lang="en-US" b="1" dirty="0"/>
              <a:t> pre-trained</a:t>
            </a:r>
          </a:p>
          <a:p>
            <a:r>
              <a:rPr lang="en-US" i="1" dirty="0"/>
              <a:t>Marketing Manager. </a:t>
            </a:r>
            <a:r>
              <a:rPr lang="en-US" dirty="0"/>
              <a:t>Management of the client relationship, Social networks management, Social networks management […]</a:t>
            </a:r>
          </a:p>
          <a:p>
            <a:endParaRPr lang="en-US" dirty="0"/>
          </a:p>
          <a:p>
            <a:r>
              <a:rPr lang="en-US" b="1" dirty="0" err="1"/>
              <a:t>FastText</a:t>
            </a:r>
            <a:r>
              <a:rPr lang="en-US" b="1" dirty="0"/>
              <a:t> CV-oriented</a:t>
            </a:r>
          </a:p>
          <a:p>
            <a:r>
              <a:rPr lang="en-US" i="1" dirty="0"/>
              <a:t>Marketing Manager. </a:t>
            </a:r>
            <a:r>
              <a:rPr lang="en-US" dirty="0"/>
              <a:t>Managing the communication strategy and the communication strategy for clients […]</a:t>
            </a:r>
          </a:p>
          <a:p>
            <a:endParaRPr lang="en-US" dirty="0"/>
          </a:p>
          <a:p>
            <a:r>
              <a:rPr lang="en-US" b="1" dirty="0"/>
              <a:t>ELMo</a:t>
            </a:r>
          </a:p>
          <a:p>
            <a:r>
              <a:rPr lang="en-US" i="1" dirty="0"/>
              <a:t>Sector Manager. </a:t>
            </a:r>
            <a:r>
              <a:rPr lang="en-US" dirty="0"/>
              <a:t>Management of the client relationship, UNK, stock management, stock management[…]</a:t>
            </a:r>
          </a:p>
        </p:txBody>
      </p:sp>
      <p:sp>
        <p:nvSpPr>
          <p:cNvPr id="6" name="ZoneTexte 5">
            <a:extLst>
              <a:ext uri="{FF2B5EF4-FFF2-40B4-BE49-F238E27FC236}">
                <a16:creationId xmlns:a16="http://schemas.microsoft.com/office/drawing/2014/main" id="{476A1C5B-BA56-DE4A-9608-5BCAA5256284}"/>
              </a:ext>
            </a:extLst>
          </p:cNvPr>
          <p:cNvSpPr txBox="1"/>
          <p:nvPr/>
        </p:nvSpPr>
        <p:spPr>
          <a:xfrm>
            <a:off x="1177609" y="1190751"/>
            <a:ext cx="6788782" cy="523220"/>
          </a:xfrm>
          <a:prstGeom prst="rect">
            <a:avLst/>
          </a:prstGeom>
          <a:noFill/>
        </p:spPr>
        <p:txBody>
          <a:bodyPr wrap="none" rtlCol="0">
            <a:spAutoFit/>
          </a:bodyPr>
          <a:lstStyle/>
          <a:p>
            <a:r>
              <a:rPr lang="en-US" sz="2800" dirty="0">
                <a:solidFill>
                  <a:schemeClr val="tx2"/>
                </a:solidFill>
              </a:rPr>
              <a:t>Illustration of text generated by our decoder</a:t>
            </a:r>
          </a:p>
        </p:txBody>
      </p:sp>
    </p:spTree>
    <p:extLst>
      <p:ext uri="{BB962C8B-B14F-4D97-AF65-F5344CB8AC3E}">
        <p14:creationId xmlns:p14="http://schemas.microsoft.com/office/powerpoint/2010/main" val="2126497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Artificial Intelligence and Deep Learning</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3</a:t>
            </a:fld>
            <a:endParaRPr lang="fr-FR" dirty="0"/>
          </a:p>
        </p:txBody>
      </p:sp>
      <p:pic>
        <p:nvPicPr>
          <p:cNvPr id="5" name="Image 4">
            <a:extLst>
              <a:ext uri="{FF2B5EF4-FFF2-40B4-BE49-F238E27FC236}">
                <a16:creationId xmlns:a16="http://schemas.microsoft.com/office/drawing/2014/main" id="{1EF9C0B7-26DE-7D4D-B6ED-83A86527BD37}"/>
              </a:ext>
            </a:extLst>
          </p:cNvPr>
          <p:cNvPicPr>
            <a:picLocks noChangeAspect="1"/>
          </p:cNvPicPr>
          <p:nvPr/>
        </p:nvPicPr>
        <p:blipFill>
          <a:blip r:embed="rId3"/>
          <a:stretch>
            <a:fillRect/>
          </a:stretch>
        </p:blipFill>
        <p:spPr>
          <a:xfrm>
            <a:off x="625690" y="1459042"/>
            <a:ext cx="3140713" cy="2848825"/>
          </a:xfrm>
          <a:prstGeom prst="rect">
            <a:avLst/>
          </a:prstGeom>
        </p:spPr>
      </p:pic>
      <p:pic>
        <p:nvPicPr>
          <p:cNvPr id="11" name="Image 10">
            <a:extLst>
              <a:ext uri="{FF2B5EF4-FFF2-40B4-BE49-F238E27FC236}">
                <a16:creationId xmlns:a16="http://schemas.microsoft.com/office/drawing/2014/main" id="{D9890368-7107-1047-96A3-04061C9BAE34}"/>
              </a:ext>
            </a:extLst>
          </p:cNvPr>
          <p:cNvPicPr>
            <a:picLocks noChangeAspect="1"/>
          </p:cNvPicPr>
          <p:nvPr/>
        </p:nvPicPr>
        <p:blipFill>
          <a:blip r:embed="rId4"/>
          <a:stretch>
            <a:fillRect/>
          </a:stretch>
        </p:blipFill>
        <p:spPr>
          <a:xfrm>
            <a:off x="3992646" y="1994912"/>
            <a:ext cx="4849432" cy="1636191"/>
          </a:xfrm>
          <a:prstGeom prst="rect">
            <a:avLst/>
          </a:prstGeom>
        </p:spPr>
      </p:pic>
      <p:sp>
        <p:nvSpPr>
          <p:cNvPr id="12" name="ZoneTexte 11">
            <a:extLst>
              <a:ext uri="{FF2B5EF4-FFF2-40B4-BE49-F238E27FC236}">
                <a16:creationId xmlns:a16="http://schemas.microsoft.com/office/drawing/2014/main" id="{715F7341-0A7C-3042-8638-213303FE8CD5}"/>
              </a:ext>
            </a:extLst>
          </p:cNvPr>
          <p:cNvSpPr txBox="1"/>
          <p:nvPr/>
        </p:nvSpPr>
        <p:spPr>
          <a:xfrm>
            <a:off x="103966" y="4337155"/>
            <a:ext cx="4184159" cy="369332"/>
          </a:xfrm>
          <a:prstGeom prst="rect">
            <a:avLst/>
          </a:prstGeom>
          <a:noFill/>
        </p:spPr>
        <p:txBody>
          <a:bodyPr wrap="none" rtlCol="0">
            <a:spAutoFit/>
          </a:bodyPr>
          <a:lstStyle/>
          <a:p>
            <a:pPr algn="ctr"/>
            <a:r>
              <a:rPr lang="en-US" i="1" dirty="0"/>
              <a:t>A user-item Matrix (Collaborative Filtering)</a:t>
            </a:r>
          </a:p>
        </p:txBody>
      </p:sp>
      <p:sp>
        <p:nvSpPr>
          <p:cNvPr id="14" name="ZoneTexte 13">
            <a:extLst>
              <a:ext uri="{FF2B5EF4-FFF2-40B4-BE49-F238E27FC236}">
                <a16:creationId xmlns:a16="http://schemas.microsoft.com/office/drawing/2014/main" id="{4F8EEF78-F42D-FA4F-A209-0A5D2CFBB051}"/>
              </a:ext>
            </a:extLst>
          </p:cNvPr>
          <p:cNvSpPr txBox="1"/>
          <p:nvPr/>
        </p:nvSpPr>
        <p:spPr>
          <a:xfrm>
            <a:off x="4855876" y="3740830"/>
            <a:ext cx="3122971" cy="369332"/>
          </a:xfrm>
          <a:prstGeom prst="rect">
            <a:avLst/>
          </a:prstGeom>
          <a:noFill/>
        </p:spPr>
        <p:txBody>
          <a:bodyPr wrap="none" rtlCol="0">
            <a:spAutoFit/>
          </a:bodyPr>
          <a:lstStyle/>
          <a:p>
            <a:pPr algn="ctr"/>
            <a:r>
              <a:rPr lang="en-US" i="1" dirty="0"/>
              <a:t>Schema of a language classifier</a:t>
            </a:r>
          </a:p>
        </p:txBody>
      </p:sp>
      <p:sp>
        <p:nvSpPr>
          <p:cNvPr id="3" name="ZoneTexte 2">
            <a:extLst>
              <a:ext uri="{FF2B5EF4-FFF2-40B4-BE49-F238E27FC236}">
                <a16:creationId xmlns:a16="http://schemas.microsoft.com/office/drawing/2014/main" id="{962C9460-4D7F-564C-915E-7CE0ADF5AAE7}"/>
              </a:ext>
            </a:extLst>
          </p:cNvPr>
          <p:cNvSpPr txBox="1"/>
          <p:nvPr/>
        </p:nvSpPr>
        <p:spPr>
          <a:xfrm>
            <a:off x="209862" y="5649856"/>
            <a:ext cx="4553952" cy="430887"/>
          </a:xfrm>
          <a:prstGeom prst="rect">
            <a:avLst/>
          </a:prstGeom>
          <a:noFill/>
        </p:spPr>
        <p:txBody>
          <a:bodyPr wrap="square" rtlCol="0" anchor="t">
            <a:spAutoFit/>
          </a:bodyPr>
          <a:lstStyle/>
          <a:p>
            <a:pPr algn="ctr"/>
            <a:r>
              <a:rPr lang="en-US" sz="2200" dirty="0">
                <a:solidFill>
                  <a:schemeClr val="tx2"/>
                </a:solidFill>
              </a:rPr>
              <a:t>Rise of AI for numerous applications:</a:t>
            </a:r>
          </a:p>
        </p:txBody>
      </p:sp>
      <p:sp>
        <p:nvSpPr>
          <p:cNvPr id="6" name="ZoneTexte 5">
            <a:extLst>
              <a:ext uri="{FF2B5EF4-FFF2-40B4-BE49-F238E27FC236}">
                <a16:creationId xmlns:a16="http://schemas.microsoft.com/office/drawing/2014/main" id="{89FD11BE-7958-8740-AB51-E5A46A22F0AC}"/>
              </a:ext>
            </a:extLst>
          </p:cNvPr>
          <p:cNvSpPr txBox="1"/>
          <p:nvPr/>
        </p:nvSpPr>
        <p:spPr>
          <a:xfrm>
            <a:off x="4763814" y="5126636"/>
            <a:ext cx="4078263" cy="1446550"/>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tx2"/>
                </a:solidFill>
              </a:rPr>
              <a:t>Computer Vision</a:t>
            </a:r>
          </a:p>
          <a:p>
            <a:pPr marL="285750" indent="-285750">
              <a:buFont typeface="Arial" panose="020B0604020202020204" pitchFamily="34" charset="0"/>
              <a:buChar char="•"/>
            </a:pPr>
            <a:r>
              <a:rPr lang="en-US" sz="2200" dirty="0">
                <a:solidFill>
                  <a:schemeClr val="tx2"/>
                </a:solidFill>
              </a:rPr>
              <a:t>Recommendation</a:t>
            </a:r>
          </a:p>
          <a:p>
            <a:pPr marL="285750" indent="-285750">
              <a:buFont typeface="Arial" panose="020B0604020202020204" pitchFamily="34" charset="0"/>
              <a:buChar char="•"/>
            </a:pPr>
            <a:r>
              <a:rPr lang="en-US" sz="2200" dirty="0">
                <a:solidFill>
                  <a:schemeClr val="tx2"/>
                </a:solidFill>
              </a:rPr>
              <a:t>Natural Language Processing</a:t>
            </a:r>
          </a:p>
          <a:p>
            <a:pPr marL="285750" indent="-285750">
              <a:buFont typeface="Arial" panose="020B0604020202020204" pitchFamily="34" charset="0"/>
              <a:buChar char="•"/>
            </a:pPr>
            <a:r>
              <a:rPr lang="en-US" sz="2200" dirty="0">
                <a:solidFill>
                  <a:schemeClr val="tx2"/>
                </a:solidFill>
              </a:rPr>
              <a:t>…</a:t>
            </a:r>
          </a:p>
        </p:txBody>
      </p:sp>
    </p:spTree>
    <p:extLst>
      <p:ext uri="{BB962C8B-B14F-4D97-AF65-F5344CB8AC3E}">
        <p14:creationId xmlns:p14="http://schemas.microsoft.com/office/powerpoint/2010/main" val="3173446846"/>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Conclusion</a:t>
            </a:r>
          </a:p>
        </p:txBody>
      </p:sp>
      <p:sp>
        <p:nvSpPr>
          <p:cNvPr id="5" name="Espace réservé du contenu 4">
            <a:extLst>
              <a:ext uri="{FF2B5EF4-FFF2-40B4-BE49-F238E27FC236}">
                <a16:creationId xmlns:a16="http://schemas.microsoft.com/office/drawing/2014/main" id="{42F89399-A621-1444-B718-FA51E305D97D}"/>
              </a:ext>
            </a:extLst>
          </p:cNvPr>
          <p:cNvSpPr>
            <a:spLocks noGrp="1"/>
          </p:cNvSpPr>
          <p:nvPr>
            <p:ph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39</a:t>
            </a:fld>
            <a:endParaRPr lang="en-US"/>
          </a:p>
        </p:txBody>
      </p:sp>
      <p:sp>
        <p:nvSpPr>
          <p:cNvPr id="3" name="ZoneTexte 2">
            <a:extLst>
              <a:ext uri="{FF2B5EF4-FFF2-40B4-BE49-F238E27FC236}">
                <a16:creationId xmlns:a16="http://schemas.microsoft.com/office/drawing/2014/main" id="{8DBE1FAB-E6E1-2144-925C-BD5073454777}"/>
              </a:ext>
            </a:extLst>
          </p:cNvPr>
          <p:cNvSpPr txBox="1"/>
          <p:nvPr/>
        </p:nvSpPr>
        <p:spPr>
          <a:xfrm>
            <a:off x="698716" y="1264723"/>
            <a:ext cx="8074617" cy="4328557"/>
          </a:xfrm>
          <a:prstGeom prst="rect">
            <a:avLst/>
          </a:prstGeom>
          <a:noFill/>
        </p:spPr>
        <p:txBody>
          <a:bodyPr wrap="square" rtlCol="0" anchor="ctr">
            <a:spAutoFit/>
          </a:bodyPr>
          <a:lstStyle/>
          <a:p>
            <a:pPr marL="285750" indent="-285750">
              <a:lnSpc>
                <a:spcPct val="300000"/>
              </a:lnSpc>
              <a:buFont typeface="Police système Courant"/>
              <a:buChar char="→"/>
            </a:pPr>
            <a:r>
              <a:rPr lang="en-US" sz="2400" dirty="0">
                <a:solidFill>
                  <a:schemeClr val="tx2"/>
                </a:solidFill>
              </a:rPr>
              <a:t>Textual traces yield </a:t>
            </a:r>
            <a:r>
              <a:rPr lang="en-US" sz="2400" b="1" dirty="0">
                <a:solidFill>
                  <a:schemeClr val="tx2"/>
                </a:solidFill>
              </a:rPr>
              <a:t>rich</a:t>
            </a:r>
            <a:r>
              <a:rPr lang="en-US" sz="2400" dirty="0">
                <a:solidFill>
                  <a:schemeClr val="tx2"/>
                </a:solidFill>
              </a:rPr>
              <a:t> representations</a:t>
            </a:r>
          </a:p>
          <a:p>
            <a:pPr marL="285750" indent="-285750">
              <a:lnSpc>
                <a:spcPct val="300000"/>
              </a:lnSpc>
              <a:buFont typeface="Police système Courant"/>
              <a:buChar char="→"/>
            </a:pPr>
            <a:r>
              <a:rPr lang="en-US" sz="2400" dirty="0">
                <a:solidFill>
                  <a:schemeClr val="tx2"/>
                </a:solidFill>
              </a:rPr>
              <a:t>New task: </a:t>
            </a:r>
            <a:r>
              <a:rPr lang="en-US" sz="2400" b="1" dirty="0">
                <a:solidFill>
                  <a:schemeClr val="tx2"/>
                </a:solidFill>
              </a:rPr>
              <a:t>Professional Profile Learning</a:t>
            </a:r>
          </a:p>
          <a:p>
            <a:pPr marL="285750" indent="-285750">
              <a:lnSpc>
                <a:spcPct val="300000"/>
              </a:lnSpc>
              <a:buFont typeface="Police système Courant"/>
              <a:buChar char="→"/>
            </a:pPr>
            <a:r>
              <a:rPr lang="en-US" sz="2400" dirty="0">
                <a:solidFill>
                  <a:schemeClr val="tx2"/>
                </a:solidFill>
              </a:rPr>
              <a:t>New application Domain: </a:t>
            </a:r>
            <a:r>
              <a:rPr lang="en-US" sz="2400" b="1" dirty="0">
                <a:solidFill>
                  <a:schemeClr val="tx2"/>
                </a:solidFill>
              </a:rPr>
              <a:t>Human Resources</a:t>
            </a:r>
          </a:p>
          <a:p>
            <a:pPr marL="285750" indent="-285750">
              <a:lnSpc>
                <a:spcPct val="300000"/>
              </a:lnSpc>
              <a:buFont typeface="Police système Courant"/>
              <a:buChar char="→"/>
            </a:pPr>
            <a:r>
              <a:rPr lang="en-US" sz="2400" dirty="0">
                <a:solidFill>
                  <a:schemeClr val="tx2"/>
                </a:solidFill>
              </a:rPr>
              <a:t>New </a:t>
            </a:r>
            <a:r>
              <a:rPr lang="en-US" sz="2400" b="1" dirty="0">
                <a:solidFill>
                  <a:schemeClr val="tx2"/>
                </a:solidFill>
              </a:rPr>
              <a:t>framework for User Representation</a:t>
            </a:r>
            <a:r>
              <a:rPr lang="en-US" sz="2400" dirty="0">
                <a:solidFill>
                  <a:schemeClr val="tx2"/>
                </a:solidFill>
              </a:rPr>
              <a:t>: Resume</a:t>
            </a:r>
          </a:p>
        </p:txBody>
      </p:sp>
    </p:spTree>
    <p:extLst>
      <p:ext uri="{BB962C8B-B14F-4D97-AF65-F5344CB8AC3E}">
        <p14:creationId xmlns:p14="http://schemas.microsoft.com/office/powerpoint/2010/main" val="1969313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USER DYNAMIC MODELING</a:t>
            </a:r>
            <a:endParaRPr lang="en-US" sz="3200" dirty="0">
              <a:latin typeface="+mn-lt"/>
            </a:endParaRPr>
          </a:p>
        </p:txBody>
      </p:sp>
      <p:sp>
        <p:nvSpPr>
          <p:cNvPr id="2" name="Rectangle 1">
            <a:extLst>
              <a:ext uri="{FF2B5EF4-FFF2-40B4-BE49-F238E27FC236}">
                <a16:creationId xmlns:a16="http://schemas.microsoft.com/office/drawing/2014/main" id="{D1591EB7-9757-BF4E-92B3-796A9021FB20}"/>
              </a:ext>
            </a:extLst>
          </p:cNvPr>
          <p:cNvSpPr/>
          <p:nvPr/>
        </p:nvSpPr>
        <p:spPr>
          <a:xfrm>
            <a:off x="3632582" y="1612003"/>
            <a:ext cx="1780809" cy="776495"/>
          </a:xfrm>
          <a:prstGeom prst="rect">
            <a:avLst/>
          </a:prstGeom>
        </p:spPr>
        <p:txBody>
          <a:bodyPr wrap="none">
            <a:spAutoFit/>
          </a:bodyPr>
          <a:lstStyle/>
          <a:p>
            <a:pPr algn="ctr">
              <a:lnSpc>
                <a:spcPct val="300000"/>
              </a:lnSpc>
            </a:pPr>
            <a:r>
              <a:rPr lang="en-US" dirty="0">
                <a:solidFill>
                  <a:schemeClr val="bg1"/>
                </a:solidFill>
              </a:rPr>
              <a:t>Exploratory work</a:t>
            </a:r>
          </a:p>
        </p:txBody>
      </p:sp>
    </p:spTree>
    <p:extLst>
      <p:ext uri="{BB962C8B-B14F-4D97-AF65-F5344CB8AC3E}">
        <p14:creationId xmlns:p14="http://schemas.microsoft.com/office/powerpoint/2010/main" val="458297028"/>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41</a:t>
            </a:fld>
            <a:endParaRPr lang="fr-FR"/>
          </a:p>
        </p:txBody>
      </p:sp>
      <p:pic>
        <p:nvPicPr>
          <p:cNvPr id="5" name="Image 4" descr="Une image contenant équipement électronique, ipod&#10;&#10;Description générée automatiquement">
            <a:extLst>
              <a:ext uri="{FF2B5EF4-FFF2-40B4-BE49-F238E27FC236}">
                <a16:creationId xmlns:a16="http://schemas.microsoft.com/office/drawing/2014/main" id="{29F6D4F9-C93A-8B4F-BB95-FE9BAF1FAB00}"/>
              </a:ext>
            </a:extLst>
          </p:cNvPr>
          <p:cNvPicPr>
            <a:picLocks noChangeAspect="1"/>
          </p:cNvPicPr>
          <p:nvPr/>
        </p:nvPicPr>
        <p:blipFill>
          <a:blip r:embed="rId3"/>
          <a:stretch>
            <a:fillRect/>
          </a:stretch>
        </p:blipFill>
        <p:spPr>
          <a:xfrm>
            <a:off x="1647547" y="1042821"/>
            <a:ext cx="5848905" cy="2832344"/>
          </a:xfrm>
          <a:prstGeom prst="rect">
            <a:avLst/>
          </a:prstGeom>
        </p:spPr>
      </p:pic>
      <p:sp>
        <p:nvSpPr>
          <p:cNvPr id="10" name="ZoneTexte 9">
            <a:extLst>
              <a:ext uri="{FF2B5EF4-FFF2-40B4-BE49-F238E27FC236}">
                <a16:creationId xmlns:a16="http://schemas.microsoft.com/office/drawing/2014/main" id="{AD8EDBD7-DAD3-2448-B1F1-1E36D1CF1B34}"/>
              </a:ext>
            </a:extLst>
          </p:cNvPr>
          <p:cNvSpPr txBox="1"/>
          <p:nvPr/>
        </p:nvSpPr>
        <p:spPr>
          <a:xfrm>
            <a:off x="196142" y="5014774"/>
            <a:ext cx="3018620" cy="461665"/>
          </a:xfrm>
          <a:prstGeom prst="rect">
            <a:avLst/>
          </a:prstGeom>
          <a:noFill/>
        </p:spPr>
        <p:txBody>
          <a:bodyPr wrap="square" rtlCol="0">
            <a:spAutoFit/>
          </a:bodyPr>
          <a:lstStyle/>
          <a:p>
            <a:pPr marL="285750" indent="-285750">
              <a:buFont typeface="Police système Courant"/>
              <a:buChar char="→"/>
            </a:pPr>
            <a:r>
              <a:rPr lang="en-US" sz="2400" b="1" dirty="0">
                <a:solidFill>
                  <a:schemeClr val="tx2"/>
                </a:solidFill>
              </a:rPr>
              <a:t>Uniform Hypothesis</a:t>
            </a:r>
          </a:p>
        </p:txBody>
      </p:sp>
      <p:grpSp>
        <p:nvGrpSpPr>
          <p:cNvPr id="12" name="Groupe 11">
            <a:extLst>
              <a:ext uri="{FF2B5EF4-FFF2-40B4-BE49-F238E27FC236}">
                <a16:creationId xmlns:a16="http://schemas.microsoft.com/office/drawing/2014/main" id="{5F33342A-8E80-B741-8610-8633C2B5CE51}"/>
              </a:ext>
            </a:extLst>
          </p:cNvPr>
          <p:cNvGrpSpPr/>
          <p:nvPr/>
        </p:nvGrpSpPr>
        <p:grpSpPr>
          <a:xfrm>
            <a:off x="1335504" y="4063027"/>
            <a:ext cx="3947536" cy="387527"/>
            <a:chOff x="1513612" y="4356683"/>
            <a:chExt cx="3947536" cy="387527"/>
          </a:xfrm>
        </p:grpSpPr>
        <p:sp>
          <p:nvSpPr>
            <p:cNvPr id="13" name="ZoneTexte 12">
              <a:extLst>
                <a:ext uri="{FF2B5EF4-FFF2-40B4-BE49-F238E27FC236}">
                  <a16:creationId xmlns:a16="http://schemas.microsoft.com/office/drawing/2014/main" id="{7B3C707C-A87B-2A4E-A389-51C53E9C5C45}"/>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evolve</a:t>
              </a:r>
              <a:r>
                <a:rPr lang="en-US" b="1" dirty="0"/>
                <a:t> uniformly</a:t>
              </a:r>
            </a:p>
          </p:txBody>
        </p:sp>
        <p:sp>
          <p:nvSpPr>
            <p:cNvPr id="14" name="Freeform 16">
              <a:extLst>
                <a:ext uri="{FF2B5EF4-FFF2-40B4-BE49-F238E27FC236}">
                  <a16:creationId xmlns:a16="http://schemas.microsoft.com/office/drawing/2014/main" id="{87B43981-469C-3149-BE37-04D3369141E3}"/>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5" name="Freeform 16">
              <a:extLst>
                <a:ext uri="{FF2B5EF4-FFF2-40B4-BE49-F238E27FC236}">
                  <a16:creationId xmlns:a16="http://schemas.microsoft.com/office/drawing/2014/main" id="{CCB6AA0D-D41E-1C4F-8AB9-A10EF559EAD8}"/>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ZoneTexte 23">
            <a:extLst>
              <a:ext uri="{FF2B5EF4-FFF2-40B4-BE49-F238E27FC236}">
                <a16:creationId xmlns:a16="http://schemas.microsoft.com/office/drawing/2014/main" id="{A85B19E1-9F16-524B-8182-07B8FC03F89C}"/>
              </a:ext>
            </a:extLst>
          </p:cNvPr>
          <p:cNvSpPr txBox="1"/>
          <p:nvPr/>
        </p:nvSpPr>
        <p:spPr>
          <a:xfrm>
            <a:off x="5483957" y="3831954"/>
            <a:ext cx="3033912" cy="369332"/>
          </a:xfrm>
          <a:prstGeom prst="rect">
            <a:avLst/>
          </a:prstGeom>
          <a:noFill/>
        </p:spPr>
        <p:txBody>
          <a:bodyPr wrap="square" rtlCol="0">
            <a:spAutoFit/>
          </a:bodyPr>
          <a:lstStyle/>
          <a:p>
            <a:r>
              <a:rPr lang="en-US" dirty="0"/>
              <a:t>With time</a:t>
            </a:r>
            <a:endParaRPr lang="en-US" b="1" dirty="0"/>
          </a:p>
        </p:txBody>
      </p:sp>
      <p:sp>
        <p:nvSpPr>
          <p:cNvPr id="25" name="ZoneTexte 24">
            <a:extLst>
              <a:ext uri="{FF2B5EF4-FFF2-40B4-BE49-F238E27FC236}">
                <a16:creationId xmlns:a16="http://schemas.microsoft.com/office/drawing/2014/main" id="{5C0087BF-CB46-FB42-B72C-2C3106DB4222}"/>
              </a:ext>
            </a:extLst>
          </p:cNvPr>
          <p:cNvSpPr txBox="1"/>
          <p:nvPr/>
        </p:nvSpPr>
        <p:spPr>
          <a:xfrm>
            <a:off x="5483957" y="4265888"/>
            <a:ext cx="3033912" cy="369332"/>
          </a:xfrm>
          <a:prstGeom prst="rect">
            <a:avLst/>
          </a:prstGeom>
          <a:noFill/>
        </p:spPr>
        <p:txBody>
          <a:bodyPr wrap="square" rtlCol="0">
            <a:spAutoFit/>
          </a:bodyPr>
          <a:lstStyle/>
          <a:p>
            <a:r>
              <a:rPr lang="en-US" dirty="0"/>
              <a:t>With respect to one another</a:t>
            </a:r>
            <a:endParaRPr lang="en-US" b="1" dirty="0"/>
          </a:p>
        </p:txBody>
      </p:sp>
      <p:grpSp>
        <p:nvGrpSpPr>
          <p:cNvPr id="31" name="Groupe 30">
            <a:extLst>
              <a:ext uri="{FF2B5EF4-FFF2-40B4-BE49-F238E27FC236}">
                <a16:creationId xmlns:a16="http://schemas.microsoft.com/office/drawing/2014/main" id="{AD8C5CB7-66B4-B340-9A3E-D517B93886AA}"/>
              </a:ext>
            </a:extLst>
          </p:cNvPr>
          <p:cNvGrpSpPr/>
          <p:nvPr/>
        </p:nvGrpSpPr>
        <p:grpSpPr>
          <a:xfrm>
            <a:off x="848523" y="5732991"/>
            <a:ext cx="7446951" cy="646331"/>
            <a:chOff x="847433" y="5748567"/>
            <a:chExt cx="7446951" cy="646331"/>
          </a:xfrm>
        </p:grpSpPr>
        <p:sp>
          <p:nvSpPr>
            <p:cNvPr id="26" name="ZoneTexte 25">
              <a:extLst>
                <a:ext uri="{FF2B5EF4-FFF2-40B4-BE49-F238E27FC236}">
                  <a16:creationId xmlns:a16="http://schemas.microsoft.com/office/drawing/2014/main" id="{EAA16E19-8054-6F42-8EB9-B12F0345AD6E}"/>
                </a:ext>
              </a:extLst>
            </p:cNvPr>
            <p:cNvSpPr txBox="1"/>
            <p:nvPr/>
          </p:nvSpPr>
          <p:spPr>
            <a:xfrm>
              <a:off x="5592554" y="5748567"/>
              <a:ext cx="2701830" cy="646331"/>
            </a:xfrm>
            <a:prstGeom prst="rect">
              <a:avLst/>
            </a:prstGeom>
            <a:noFill/>
          </p:spPr>
          <p:txBody>
            <a:bodyPr wrap="none" rtlCol="0">
              <a:spAutoFit/>
            </a:bodyPr>
            <a:lstStyle/>
            <a:p>
              <a:r>
                <a:rPr lang="en-US" dirty="0"/>
                <a:t>Not very realistic</a:t>
              </a:r>
            </a:p>
            <a:p>
              <a:r>
                <a:rPr lang="en-US" dirty="0"/>
                <a:t>Forbids precise predictions</a:t>
              </a:r>
            </a:p>
          </p:txBody>
        </p:sp>
        <p:sp>
          <p:nvSpPr>
            <p:cNvPr id="28" name="Ellipse 27">
              <a:extLst>
                <a:ext uri="{FF2B5EF4-FFF2-40B4-BE49-F238E27FC236}">
                  <a16:creationId xmlns:a16="http://schemas.microsoft.com/office/drawing/2014/main" id="{F4FCBFF5-E3D0-6144-98B4-C547F93DD55C}"/>
                </a:ext>
              </a:extLst>
            </p:cNvPr>
            <p:cNvSpPr/>
            <p:nvPr/>
          </p:nvSpPr>
          <p:spPr>
            <a:xfrm>
              <a:off x="847433" y="5891550"/>
              <a:ext cx="367232" cy="36036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9" name="Rectangle 28">
              <a:extLst>
                <a:ext uri="{FF2B5EF4-FFF2-40B4-BE49-F238E27FC236}">
                  <a16:creationId xmlns:a16="http://schemas.microsoft.com/office/drawing/2014/main" id="{54131BDD-72C5-E54E-8C82-1DC60C42978B}"/>
                </a:ext>
              </a:extLst>
            </p:cNvPr>
            <p:cNvSpPr/>
            <p:nvPr/>
          </p:nvSpPr>
          <p:spPr>
            <a:xfrm>
              <a:off x="1332946" y="5891550"/>
              <a:ext cx="2012730" cy="369332"/>
            </a:xfrm>
            <a:prstGeom prst="rect">
              <a:avLst/>
            </a:prstGeom>
          </p:spPr>
          <p:txBody>
            <a:bodyPr wrap="none">
              <a:spAutoFit/>
            </a:bodyPr>
            <a:lstStyle/>
            <a:p>
              <a:r>
                <a:rPr lang="en-US" dirty="0"/>
                <a:t>Ideal, easy scenario</a:t>
              </a:r>
            </a:p>
          </p:txBody>
        </p:sp>
        <p:sp>
          <p:nvSpPr>
            <p:cNvPr id="30" name="Ellipse 29">
              <a:extLst>
                <a:ext uri="{FF2B5EF4-FFF2-40B4-BE49-F238E27FC236}">
                  <a16:creationId xmlns:a16="http://schemas.microsoft.com/office/drawing/2014/main" id="{FC4F1095-0F46-6A43-AD3F-59E476186E13}"/>
                </a:ext>
              </a:extLst>
            </p:cNvPr>
            <p:cNvSpPr/>
            <p:nvPr/>
          </p:nvSpPr>
          <p:spPr>
            <a:xfrm>
              <a:off x="5116725" y="5891549"/>
              <a:ext cx="367232" cy="3603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spTree>
    <p:extLst>
      <p:ext uri="{BB962C8B-B14F-4D97-AF65-F5344CB8AC3E}">
        <p14:creationId xmlns:p14="http://schemas.microsoft.com/office/powerpoint/2010/main" val="13402680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42</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8" y="1496120"/>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781060" y="957895"/>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grpSp>
        <p:nvGrpSpPr>
          <p:cNvPr id="22" name="Groupe 21">
            <a:extLst>
              <a:ext uri="{FF2B5EF4-FFF2-40B4-BE49-F238E27FC236}">
                <a16:creationId xmlns:a16="http://schemas.microsoft.com/office/drawing/2014/main" id="{7213EC2D-A8A2-6D40-9393-E0400ADA2000}"/>
              </a:ext>
            </a:extLst>
          </p:cNvPr>
          <p:cNvGrpSpPr/>
          <p:nvPr/>
        </p:nvGrpSpPr>
        <p:grpSpPr>
          <a:xfrm>
            <a:off x="1177872" y="4805185"/>
            <a:ext cx="6472989" cy="756859"/>
            <a:chOff x="1513612" y="4172017"/>
            <a:chExt cx="6472989" cy="756859"/>
          </a:xfrm>
        </p:grpSpPr>
        <p:sp>
          <p:nvSpPr>
            <p:cNvPr id="2" name="ZoneTexte 1">
              <a:extLst>
                <a:ext uri="{FF2B5EF4-FFF2-40B4-BE49-F238E27FC236}">
                  <a16:creationId xmlns:a16="http://schemas.microsoft.com/office/drawing/2014/main" id="{1634965F-EF93-1D40-B736-CC890299C1CA}"/>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a:t>
              </a:r>
              <a:r>
                <a:rPr lang="en-US" b="1" dirty="0"/>
                <a:t> with time</a:t>
              </a:r>
            </a:p>
          </p:txBody>
        </p:sp>
        <p:sp>
          <p:nvSpPr>
            <p:cNvPr id="15" name="Freeform 16">
              <a:extLst>
                <a:ext uri="{FF2B5EF4-FFF2-40B4-BE49-F238E27FC236}">
                  <a16:creationId xmlns:a16="http://schemas.microsoft.com/office/drawing/2014/main" id="{64370E58-AA23-064B-A7FF-7D97AA89F867}"/>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16">
              <a:extLst>
                <a:ext uri="{FF2B5EF4-FFF2-40B4-BE49-F238E27FC236}">
                  <a16:creationId xmlns:a16="http://schemas.microsoft.com/office/drawing/2014/main" id="{E9A4DDE3-C39B-6841-A2DE-44C9D0E356F6}"/>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9" name="ZoneTexte 18">
              <a:extLst>
                <a:ext uri="{FF2B5EF4-FFF2-40B4-BE49-F238E27FC236}">
                  <a16:creationId xmlns:a16="http://schemas.microsoft.com/office/drawing/2014/main" id="{7D023A5C-8662-E54A-8872-1DF82F567AFB}"/>
                </a:ext>
              </a:extLst>
            </p:cNvPr>
            <p:cNvSpPr txBox="1"/>
            <p:nvPr/>
          </p:nvSpPr>
          <p:spPr>
            <a:xfrm>
              <a:off x="5539777" y="4172017"/>
              <a:ext cx="2446824" cy="369332"/>
            </a:xfrm>
            <a:prstGeom prst="rect">
              <a:avLst/>
            </a:prstGeom>
            <a:noFill/>
          </p:spPr>
          <p:txBody>
            <a:bodyPr wrap="none" rtlCol="0">
              <a:spAutoFit/>
            </a:bodyPr>
            <a:lstStyle/>
            <a:p>
              <a:r>
                <a:rPr lang="en-US" dirty="0"/>
                <a:t>Their </a:t>
              </a:r>
              <a:r>
                <a:rPr lang="en-US" b="1" dirty="0"/>
                <a:t>tastes</a:t>
              </a:r>
              <a:r>
                <a:rPr lang="en-US" dirty="0"/>
                <a:t> may change</a:t>
              </a:r>
            </a:p>
          </p:txBody>
        </p:sp>
        <p:sp>
          <p:nvSpPr>
            <p:cNvPr id="20" name="ZoneTexte 19">
              <a:extLst>
                <a:ext uri="{FF2B5EF4-FFF2-40B4-BE49-F238E27FC236}">
                  <a16:creationId xmlns:a16="http://schemas.microsoft.com/office/drawing/2014/main" id="{49951BF8-DB1F-E843-8C0D-5861332E342D}"/>
                </a:ext>
              </a:extLst>
            </p:cNvPr>
            <p:cNvSpPr txBox="1"/>
            <p:nvPr/>
          </p:nvSpPr>
          <p:spPr>
            <a:xfrm>
              <a:off x="5539777" y="4559544"/>
              <a:ext cx="2283574" cy="369332"/>
            </a:xfrm>
            <a:prstGeom prst="rect">
              <a:avLst/>
            </a:prstGeom>
            <a:noFill/>
          </p:spPr>
          <p:txBody>
            <a:bodyPr wrap="none" rtlCol="0">
              <a:spAutoFit/>
            </a:bodyPr>
            <a:lstStyle/>
            <a:p>
              <a:r>
                <a:rPr lang="en-US" dirty="0"/>
                <a:t>Their </a:t>
              </a:r>
              <a:r>
                <a:rPr lang="en-US" b="1" dirty="0"/>
                <a:t>expertise</a:t>
              </a:r>
              <a:r>
                <a:rPr lang="en-US" dirty="0"/>
                <a:t> too [1]</a:t>
              </a:r>
            </a:p>
          </p:txBody>
        </p:sp>
      </p:grpSp>
      <p:grpSp>
        <p:nvGrpSpPr>
          <p:cNvPr id="28" name="Groupe 27">
            <a:extLst>
              <a:ext uri="{FF2B5EF4-FFF2-40B4-BE49-F238E27FC236}">
                <a16:creationId xmlns:a16="http://schemas.microsoft.com/office/drawing/2014/main" id="{76DF4F5B-ADC0-3A42-9EB3-438C9A81C6D1}"/>
              </a:ext>
            </a:extLst>
          </p:cNvPr>
          <p:cNvGrpSpPr/>
          <p:nvPr/>
        </p:nvGrpSpPr>
        <p:grpSpPr>
          <a:xfrm>
            <a:off x="1177872" y="5804090"/>
            <a:ext cx="7337964" cy="756859"/>
            <a:chOff x="-152558" y="5738384"/>
            <a:chExt cx="7337964" cy="756859"/>
          </a:xfrm>
        </p:grpSpPr>
        <p:sp>
          <p:nvSpPr>
            <p:cNvPr id="9" name="ZoneTexte 8">
              <a:extLst>
                <a:ext uri="{FF2B5EF4-FFF2-40B4-BE49-F238E27FC236}">
                  <a16:creationId xmlns:a16="http://schemas.microsoft.com/office/drawing/2014/main" id="{4F97D5DF-1BC8-C640-9307-73650EDEAAB7}"/>
                </a:ext>
              </a:extLst>
            </p:cNvPr>
            <p:cNvSpPr txBox="1"/>
            <p:nvPr/>
          </p:nvSpPr>
          <p:spPr>
            <a:xfrm>
              <a:off x="-152558" y="5910959"/>
              <a:ext cx="3159230"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 </a:t>
              </a:r>
              <a:r>
                <a:rPr lang="en-US" b="1" dirty="0"/>
                <a:t>differently</a:t>
              </a:r>
            </a:p>
          </p:txBody>
        </p:sp>
        <p:sp>
          <p:nvSpPr>
            <p:cNvPr id="24" name="Freeform 16">
              <a:extLst>
                <a:ext uri="{FF2B5EF4-FFF2-40B4-BE49-F238E27FC236}">
                  <a16:creationId xmlns:a16="http://schemas.microsoft.com/office/drawing/2014/main" id="{0A8A0C45-10A8-5E41-88CE-8FC198E4AAD2}"/>
                </a:ext>
              </a:extLst>
            </p:cNvPr>
            <p:cNvSpPr/>
            <p:nvPr/>
          </p:nvSpPr>
          <p:spPr>
            <a:xfrm flipV="1">
              <a:off x="2881353" y="5939669"/>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5" name="Freeform 16">
              <a:extLst>
                <a:ext uri="{FF2B5EF4-FFF2-40B4-BE49-F238E27FC236}">
                  <a16:creationId xmlns:a16="http://schemas.microsoft.com/office/drawing/2014/main" id="{59D59124-B4C9-4D46-B0A3-CE5B11CB54D6}"/>
                </a:ext>
              </a:extLst>
            </p:cNvPr>
            <p:cNvSpPr/>
            <p:nvPr/>
          </p:nvSpPr>
          <p:spPr>
            <a:xfrm>
              <a:off x="2881353" y="6185443"/>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6" name="ZoneTexte 25">
              <a:extLst>
                <a:ext uri="{FF2B5EF4-FFF2-40B4-BE49-F238E27FC236}">
                  <a16:creationId xmlns:a16="http://schemas.microsoft.com/office/drawing/2014/main" id="{59BC0E48-2C3E-F146-8134-9FBED78729C2}"/>
                </a:ext>
              </a:extLst>
            </p:cNvPr>
            <p:cNvSpPr txBox="1"/>
            <p:nvPr/>
          </p:nvSpPr>
          <p:spPr>
            <a:xfrm>
              <a:off x="3921436" y="5738384"/>
              <a:ext cx="3263970" cy="369332"/>
            </a:xfrm>
            <a:prstGeom prst="rect">
              <a:avLst/>
            </a:prstGeom>
            <a:noFill/>
          </p:spPr>
          <p:txBody>
            <a:bodyPr wrap="none" rtlCol="0">
              <a:spAutoFit/>
            </a:bodyPr>
            <a:lstStyle/>
            <a:p>
              <a:r>
                <a:rPr lang="en-US" dirty="0"/>
                <a:t>Depending on their </a:t>
              </a:r>
              <a:r>
                <a:rPr lang="en-US" b="1" dirty="0"/>
                <a:t>environment</a:t>
              </a:r>
            </a:p>
          </p:txBody>
        </p:sp>
        <p:sp>
          <p:nvSpPr>
            <p:cNvPr id="27" name="ZoneTexte 26">
              <a:extLst>
                <a:ext uri="{FF2B5EF4-FFF2-40B4-BE49-F238E27FC236}">
                  <a16:creationId xmlns:a16="http://schemas.microsoft.com/office/drawing/2014/main" id="{0E70B3CE-DE81-9D40-BA36-E959E9F43913}"/>
                </a:ext>
              </a:extLst>
            </p:cNvPr>
            <p:cNvSpPr txBox="1"/>
            <p:nvPr/>
          </p:nvSpPr>
          <p:spPr>
            <a:xfrm>
              <a:off x="3921436" y="6125911"/>
              <a:ext cx="3223190" cy="369332"/>
            </a:xfrm>
            <a:prstGeom prst="rect">
              <a:avLst/>
            </a:prstGeom>
            <a:noFill/>
          </p:spPr>
          <p:txBody>
            <a:bodyPr wrap="none" rtlCol="0">
              <a:spAutoFit/>
            </a:bodyPr>
            <a:lstStyle/>
            <a:p>
              <a:r>
                <a:rPr lang="en-US" dirty="0"/>
                <a:t>Depending on their </a:t>
              </a:r>
              <a:r>
                <a:rPr lang="en-US" b="1" dirty="0"/>
                <a:t>personality</a:t>
              </a:r>
            </a:p>
          </p:txBody>
        </p:sp>
      </p:grpSp>
      <p:sp>
        <p:nvSpPr>
          <p:cNvPr id="29" name="ZoneTexte 28">
            <a:extLst>
              <a:ext uri="{FF2B5EF4-FFF2-40B4-BE49-F238E27FC236}">
                <a16:creationId xmlns:a16="http://schemas.microsoft.com/office/drawing/2014/main" id="{C3F72891-4618-F742-9734-A01A43ED3A88}"/>
              </a:ext>
            </a:extLst>
          </p:cNvPr>
          <p:cNvSpPr txBox="1"/>
          <p:nvPr/>
        </p:nvSpPr>
        <p:spPr>
          <a:xfrm>
            <a:off x="0" y="6473117"/>
            <a:ext cx="3770071" cy="369332"/>
          </a:xfrm>
          <a:prstGeom prst="rect">
            <a:avLst/>
          </a:prstGeom>
          <a:noFill/>
        </p:spPr>
        <p:txBody>
          <a:bodyPr wrap="none" rtlCol="0">
            <a:spAutoFit/>
          </a:bodyPr>
          <a:lstStyle/>
          <a:p>
            <a:r>
              <a:rPr lang="en-US" i="1" dirty="0">
                <a:solidFill>
                  <a:schemeClr val="tx1">
                    <a:lumMod val="75000"/>
                    <a:lumOff val="25000"/>
                  </a:schemeClr>
                </a:solidFill>
              </a:rPr>
              <a:t>[1] J.J. McAuley and J. </a:t>
            </a:r>
            <a:r>
              <a:rPr lang="en-US" i="1" dirty="0" err="1">
                <a:solidFill>
                  <a:schemeClr val="tx1">
                    <a:lumMod val="75000"/>
                    <a:lumOff val="25000"/>
                  </a:schemeClr>
                </a:solidFill>
              </a:rPr>
              <a:t>Leskovec</a:t>
            </a:r>
            <a:r>
              <a:rPr lang="en-US" i="1" dirty="0">
                <a:solidFill>
                  <a:schemeClr val="tx1">
                    <a:lumMod val="75000"/>
                    <a:lumOff val="25000"/>
                  </a:schemeClr>
                </a:solidFill>
              </a:rPr>
              <a:t> (2013)</a:t>
            </a:r>
          </a:p>
        </p:txBody>
      </p:sp>
    </p:spTree>
    <p:extLst>
      <p:ext uri="{BB962C8B-B14F-4D97-AF65-F5344CB8AC3E}">
        <p14:creationId xmlns:p14="http://schemas.microsoft.com/office/powerpoint/2010/main" val="27754496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43</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7" y="1725988"/>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684464" y="1067956"/>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sp>
        <p:nvSpPr>
          <p:cNvPr id="5" name="ZoneTexte 4">
            <a:extLst>
              <a:ext uri="{FF2B5EF4-FFF2-40B4-BE49-F238E27FC236}">
                <a16:creationId xmlns:a16="http://schemas.microsoft.com/office/drawing/2014/main" id="{84635676-0070-5349-B42A-2FA38EFF35AD}"/>
              </a:ext>
            </a:extLst>
          </p:cNvPr>
          <p:cNvSpPr txBox="1"/>
          <p:nvPr/>
        </p:nvSpPr>
        <p:spPr>
          <a:xfrm>
            <a:off x="1891079" y="5171457"/>
            <a:ext cx="5361841" cy="1388549"/>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We want to understand how users change </a:t>
            </a:r>
          </a:p>
          <a:p>
            <a:pPr algn="ctr"/>
            <a:r>
              <a:rPr lang="en-US" sz="2000" dirty="0"/>
              <a:t>in order to best predict their future behavior</a:t>
            </a:r>
          </a:p>
        </p:txBody>
      </p:sp>
    </p:spTree>
    <p:extLst>
      <p:ext uri="{BB962C8B-B14F-4D97-AF65-F5344CB8AC3E}">
        <p14:creationId xmlns:p14="http://schemas.microsoft.com/office/powerpoint/2010/main" val="3261357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9C635-A89F-2744-B0C7-F2DF38A950A5}"/>
              </a:ext>
            </a:extLst>
          </p:cNvPr>
          <p:cNvSpPr>
            <a:spLocks noGrp="1"/>
          </p:cNvSpPr>
          <p:nvPr>
            <p:ph type="title"/>
          </p:nvPr>
        </p:nvSpPr>
        <p:spPr/>
        <p:txBody>
          <a:bodyPr/>
          <a:lstStyle/>
          <a:p>
            <a:r>
              <a:rPr lang="en-US" dirty="0"/>
              <a:t>User Dynamic Modeling - Challenges</a:t>
            </a:r>
          </a:p>
        </p:txBody>
      </p:sp>
      <p:sp>
        <p:nvSpPr>
          <p:cNvPr id="4" name="Espace réservé du numéro de diapositive 3">
            <a:extLst>
              <a:ext uri="{FF2B5EF4-FFF2-40B4-BE49-F238E27FC236}">
                <a16:creationId xmlns:a16="http://schemas.microsoft.com/office/drawing/2014/main" id="{70E10D03-1955-3E4E-A260-A625A05205BF}"/>
              </a:ext>
            </a:extLst>
          </p:cNvPr>
          <p:cNvSpPr>
            <a:spLocks noGrp="1"/>
          </p:cNvSpPr>
          <p:nvPr>
            <p:ph type="sldNum" sz="quarter" idx="12"/>
          </p:nvPr>
        </p:nvSpPr>
        <p:spPr/>
        <p:txBody>
          <a:bodyPr/>
          <a:lstStyle/>
          <a:p>
            <a:fld id="{30CCB0C1-2DF4-8B4C-AC0E-201D3DFFEAFD}" type="slidenum">
              <a:rPr lang="fr-FR" smtClean="0"/>
              <a:pPr/>
              <a:t>44</a:t>
            </a:fld>
            <a:endParaRPr lang="fr-FR" dirty="0"/>
          </a:p>
        </p:txBody>
      </p:sp>
      <p:sp>
        <p:nvSpPr>
          <p:cNvPr id="5" name="Espace réservé du numéro de diapositive 2">
            <a:extLst>
              <a:ext uri="{FF2B5EF4-FFF2-40B4-BE49-F238E27FC236}">
                <a16:creationId xmlns:a16="http://schemas.microsoft.com/office/drawing/2014/main" id="{49BFE1F1-6A43-4942-A0CD-786DD6C7BC08}"/>
              </a:ext>
            </a:extLst>
          </p:cNvPr>
          <p:cNvSpPr txBox="1">
            <a:spLocks/>
          </p:cNvSpPr>
          <p:nvPr/>
        </p:nvSpPr>
        <p:spPr>
          <a:xfrm>
            <a:off x="8517869" y="6473117"/>
            <a:ext cx="510928" cy="384883"/>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0CCB0C1-2DF4-8B4C-AC0E-201D3DFFEAFD}" type="slidenum">
              <a:rPr lang="en-US" smtClean="0"/>
              <a:pPr>
                <a:spcAft>
                  <a:spcPts val="600"/>
                </a:spcAft>
              </a:pPr>
              <a:t>44</a:t>
            </a:fld>
            <a:endParaRPr lang="en-US"/>
          </a:p>
        </p:txBody>
      </p:sp>
      <p:sp>
        <p:nvSpPr>
          <p:cNvPr id="6" name="Espace réservé du contenu 3">
            <a:extLst>
              <a:ext uri="{FF2B5EF4-FFF2-40B4-BE49-F238E27FC236}">
                <a16:creationId xmlns:a16="http://schemas.microsoft.com/office/drawing/2014/main" id="{3E6BFB7C-9A5F-0241-BEF7-314309C1B179}"/>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Noisy Data </a:t>
            </a:r>
          </a:p>
        </p:txBody>
      </p:sp>
      <p:grpSp>
        <p:nvGrpSpPr>
          <p:cNvPr id="7" name="Group 12">
            <a:extLst>
              <a:ext uri="{FF2B5EF4-FFF2-40B4-BE49-F238E27FC236}">
                <a16:creationId xmlns:a16="http://schemas.microsoft.com/office/drawing/2014/main" id="{A1A0C6F1-2C4A-A34C-BE3E-165CEB4B295D}"/>
              </a:ext>
            </a:extLst>
          </p:cNvPr>
          <p:cNvGrpSpPr/>
          <p:nvPr/>
        </p:nvGrpSpPr>
        <p:grpSpPr>
          <a:xfrm>
            <a:off x="3171144" y="1185916"/>
            <a:ext cx="448992" cy="1291529"/>
            <a:chOff x="2524904" y="4510330"/>
            <a:chExt cx="1037808" cy="1130399"/>
          </a:xfrm>
        </p:grpSpPr>
        <p:sp>
          <p:nvSpPr>
            <p:cNvPr id="8" name="Freeform 16">
              <a:extLst>
                <a:ext uri="{FF2B5EF4-FFF2-40B4-BE49-F238E27FC236}">
                  <a16:creationId xmlns:a16="http://schemas.microsoft.com/office/drawing/2014/main" id="{75CC3003-2F80-5048-9BDE-302E21608371}"/>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9" name="Freeform 20">
              <a:extLst>
                <a:ext uri="{FF2B5EF4-FFF2-40B4-BE49-F238E27FC236}">
                  <a16:creationId xmlns:a16="http://schemas.microsoft.com/office/drawing/2014/main" id="{7158D3F8-E3CD-2C46-B2EB-443A6FBD71E3}"/>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0" name="ZoneTexte 9">
            <a:extLst>
              <a:ext uri="{FF2B5EF4-FFF2-40B4-BE49-F238E27FC236}">
                <a16:creationId xmlns:a16="http://schemas.microsoft.com/office/drawing/2014/main" id="{BB600F8B-F4A6-9843-A877-0D7F30097802}"/>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11" name="ZoneTexte 10">
            <a:extLst>
              <a:ext uri="{FF2B5EF4-FFF2-40B4-BE49-F238E27FC236}">
                <a16:creationId xmlns:a16="http://schemas.microsoft.com/office/drawing/2014/main" id="{64289CC8-0515-7B4A-ACC3-B6D2253ABE2E}"/>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cxnSp>
        <p:nvCxnSpPr>
          <p:cNvPr id="19" name="Connecteur droit avec flèche 18">
            <a:extLst>
              <a:ext uri="{FF2B5EF4-FFF2-40B4-BE49-F238E27FC236}">
                <a16:creationId xmlns:a16="http://schemas.microsoft.com/office/drawing/2014/main" id="{32120955-F6FE-844A-B148-0336F8D539CA}"/>
              </a:ext>
            </a:extLst>
          </p:cNvPr>
          <p:cNvCxnSpPr>
            <a:cxnSpLocks/>
            <a:stCxn id="9" idx="0"/>
          </p:cNvCxnSpPr>
          <p:nvPr/>
        </p:nvCxnSpPr>
        <p:spPr>
          <a:xfrm>
            <a:off x="3171144" y="1831680"/>
            <a:ext cx="446283" cy="1276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ABF0D82A-FB8D-994A-8490-8EB7F74D2792}"/>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Tree>
    <p:extLst>
      <p:ext uri="{BB962C8B-B14F-4D97-AF65-F5344CB8AC3E}">
        <p14:creationId xmlns:p14="http://schemas.microsoft.com/office/powerpoint/2010/main" val="141809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9C635-A89F-2744-B0C7-F2DF38A950A5}"/>
              </a:ext>
            </a:extLst>
          </p:cNvPr>
          <p:cNvSpPr>
            <a:spLocks noGrp="1"/>
          </p:cNvSpPr>
          <p:nvPr>
            <p:ph type="title"/>
          </p:nvPr>
        </p:nvSpPr>
        <p:spPr/>
        <p:txBody>
          <a:bodyPr/>
          <a:lstStyle/>
          <a:p>
            <a:r>
              <a:rPr lang="en-US" dirty="0"/>
              <a:t>User Dynamic Modeling - Challenges</a:t>
            </a:r>
          </a:p>
        </p:txBody>
      </p:sp>
      <p:sp>
        <p:nvSpPr>
          <p:cNvPr id="4" name="Espace réservé du numéro de diapositive 3">
            <a:extLst>
              <a:ext uri="{FF2B5EF4-FFF2-40B4-BE49-F238E27FC236}">
                <a16:creationId xmlns:a16="http://schemas.microsoft.com/office/drawing/2014/main" id="{70E10D03-1955-3E4E-A260-A625A05205BF}"/>
              </a:ext>
            </a:extLst>
          </p:cNvPr>
          <p:cNvSpPr>
            <a:spLocks noGrp="1"/>
          </p:cNvSpPr>
          <p:nvPr>
            <p:ph type="sldNum" sz="quarter" idx="12"/>
          </p:nvPr>
        </p:nvSpPr>
        <p:spPr/>
        <p:txBody>
          <a:bodyPr/>
          <a:lstStyle/>
          <a:p>
            <a:fld id="{30CCB0C1-2DF4-8B4C-AC0E-201D3DFFEAFD}" type="slidenum">
              <a:rPr lang="fr-FR" smtClean="0"/>
              <a:pPr/>
              <a:t>45</a:t>
            </a:fld>
            <a:endParaRPr lang="fr-FR" dirty="0"/>
          </a:p>
        </p:txBody>
      </p:sp>
      <p:sp>
        <p:nvSpPr>
          <p:cNvPr id="5" name="Espace réservé du numéro de diapositive 2">
            <a:extLst>
              <a:ext uri="{FF2B5EF4-FFF2-40B4-BE49-F238E27FC236}">
                <a16:creationId xmlns:a16="http://schemas.microsoft.com/office/drawing/2014/main" id="{49BFE1F1-6A43-4942-A0CD-786DD6C7BC08}"/>
              </a:ext>
            </a:extLst>
          </p:cNvPr>
          <p:cNvSpPr txBox="1">
            <a:spLocks/>
          </p:cNvSpPr>
          <p:nvPr/>
        </p:nvSpPr>
        <p:spPr>
          <a:xfrm>
            <a:off x="8517869" y="6473117"/>
            <a:ext cx="510928" cy="384883"/>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0CCB0C1-2DF4-8B4C-AC0E-201D3DFFEAFD}" type="slidenum">
              <a:rPr lang="en-US" smtClean="0"/>
              <a:pPr>
                <a:spcAft>
                  <a:spcPts val="600"/>
                </a:spcAft>
              </a:pPr>
              <a:t>45</a:t>
            </a:fld>
            <a:endParaRPr lang="en-US"/>
          </a:p>
        </p:txBody>
      </p:sp>
      <p:sp>
        <p:nvSpPr>
          <p:cNvPr id="6" name="Espace réservé du contenu 3">
            <a:extLst>
              <a:ext uri="{FF2B5EF4-FFF2-40B4-BE49-F238E27FC236}">
                <a16:creationId xmlns:a16="http://schemas.microsoft.com/office/drawing/2014/main" id="{3E6BFB7C-9A5F-0241-BEF7-314309C1B179}"/>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Noisy Data </a:t>
            </a:r>
          </a:p>
        </p:txBody>
      </p:sp>
      <p:grpSp>
        <p:nvGrpSpPr>
          <p:cNvPr id="7" name="Group 12">
            <a:extLst>
              <a:ext uri="{FF2B5EF4-FFF2-40B4-BE49-F238E27FC236}">
                <a16:creationId xmlns:a16="http://schemas.microsoft.com/office/drawing/2014/main" id="{A1A0C6F1-2C4A-A34C-BE3E-165CEB4B295D}"/>
              </a:ext>
            </a:extLst>
          </p:cNvPr>
          <p:cNvGrpSpPr/>
          <p:nvPr/>
        </p:nvGrpSpPr>
        <p:grpSpPr>
          <a:xfrm>
            <a:off x="3171144" y="1185916"/>
            <a:ext cx="448992" cy="1291529"/>
            <a:chOff x="2524904" y="4510330"/>
            <a:chExt cx="1037808" cy="1130399"/>
          </a:xfrm>
        </p:grpSpPr>
        <p:sp>
          <p:nvSpPr>
            <p:cNvPr id="8" name="Freeform 16">
              <a:extLst>
                <a:ext uri="{FF2B5EF4-FFF2-40B4-BE49-F238E27FC236}">
                  <a16:creationId xmlns:a16="http://schemas.microsoft.com/office/drawing/2014/main" id="{75CC3003-2F80-5048-9BDE-302E21608371}"/>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9" name="Freeform 20">
              <a:extLst>
                <a:ext uri="{FF2B5EF4-FFF2-40B4-BE49-F238E27FC236}">
                  <a16:creationId xmlns:a16="http://schemas.microsoft.com/office/drawing/2014/main" id="{7158D3F8-E3CD-2C46-B2EB-443A6FBD71E3}"/>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0" name="ZoneTexte 9">
            <a:extLst>
              <a:ext uri="{FF2B5EF4-FFF2-40B4-BE49-F238E27FC236}">
                <a16:creationId xmlns:a16="http://schemas.microsoft.com/office/drawing/2014/main" id="{BB600F8B-F4A6-9843-A877-0D7F30097802}"/>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11" name="ZoneTexte 10">
            <a:extLst>
              <a:ext uri="{FF2B5EF4-FFF2-40B4-BE49-F238E27FC236}">
                <a16:creationId xmlns:a16="http://schemas.microsoft.com/office/drawing/2014/main" id="{64289CC8-0515-7B4A-ACC3-B6D2253ABE2E}"/>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12" name="Espace réservé du contenu 3">
            <a:extLst>
              <a:ext uri="{FF2B5EF4-FFF2-40B4-BE49-F238E27FC236}">
                <a16:creationId xmlns:a16="http://schemas.microsoft.com/office/drawing/2014/main" id="{7412111E-9946-704D-BE17-A53DA84F2B51}"/>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3" name="Espace réservé du contenu 3">
            <a:extLst>
              <a:ext uri="{FF2B5EF4-FFF2-40B4-BE49-F238E27FC236}">
                <a16:creationId xmlns:a16="http://schemas.microsoft.com/office/drawing/2014/main" id="{EA121F30-5825-CC46-A97C-075A9DE73C17}"/>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Classification approach impossible</a:t>
            </a:r>
          </a:p>
        </p:txBody>
      </p:sp>
      <p:grpSp>
        <p:nvGrpSpPr>
          <p:cNvPr id="14" name="Group 12">
            <a:extLst>
              <a:ext uri="{FF2B5EF4-FFF2-40B4-BE49-F238E27FC236}">
                <a16:creationId xmlns:a16="http://schemas.microsoft.com/office/drawing/2014/main" id="{DC4958F5-6544-8C46-82DE-BC3747F33EF1}"/>
              </a:ext>
            </a:extLst>
          </p:cNvPr>
          <p:cNvGrpSpPr/>
          <p:nvPr/>
        </p:nvGrpSpPr>
        <p:grpSpPr>
          <a:xfrm rot="5400000">
            <a:off x="1583431" y="3632202"/>
            <a:ext cx="919269" cy="2231477"/>
            <a:chOff x="2524904" y="4510329"/>
            <a:chExt cx="1037808" cy="1130400"/>
          </a:xfrm>
        </p:grpSpPr>
        <p:sp>
          <p:nvSpPr>
            <p:cNvPr id="15" name="Freeform 16">
              <a:extLst>
                <a:ext uri="{FF2B5EF4-FFF2-40B4-BE49-F238E27FC236}">
                  <a16:creationId xmlns:a16="http://schemas.microsoft.com/office/drawing/2014/main" id="{4A9EB3A3-0461-2E49-8B27-B5F1870C7090}"/>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20">
              <a:extLst>
                <a:ext uri="{FF2B5EF4-FFF2-40B4-BE49-F238E27FC236}">
                  <a16:creationId xmlns:a16="http://schemas.microsoft.com/office/drawing/2014/main" id="{4C2EAC36-EF30-1447-8778-E83FFA8835CA}"/>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7" name="Espace réservé du contenu 3">
            <a:extLst>
              <a:ext uri="{FF2B5EF4-FFF2-40B4-BE49-F238E27FC236}">
                <a16:creationId xmlns:a16="http://schemas.microsoft.com/office/drawing/2014/main" id="{CE2BE471-37EB-334B-BE4F-B3B17F426445}"/>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Navigating the latent space is hard</a:t>
            </a:r>
          </a:p>
        </p:txBody>
      </p:sp>
      <p:cxnSp>
        <p:nvCxnSpPr>
          <p:cNvPr id="18" name="Connecteur droit avec flèche 17">
            <a:extLst>
              <a:ext uri="{FF2B5EF4-FFF2-40B4-BE49-F238E27FC236}">
                <a16:creationId xmlns:a16="http://schemas.microsoft.com/office/drawing/2014/main" id="{B875EFD7-6F8A-0D41-9777-B840E3CD99BA}"/>
              </a:ext>
            </a:extLst>
          </p:cNvPr>
          <p:cNvCxnSpPr>
            <a:cxnSpLocks/>
            <a:stCxn id="6" idx="2"/>
            <a:endCxn id="12" idx="0"/>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32120955-F6FE-844A-B148-0336F8D539CA}"/>
              </a:ext>
            </a:extLst>
          </p:cNvPr>
          <p:cNvCxnSpPr>
            <a:cxnSpLocks/>
            <a:stCxn id="9" idx="0"/>
          </p:cNvCxnSpPr>
          <p:nvPr/>
        </p:nvCxnSpPr>
        <p:spPr>
          <a:xfrm>
            <a:off x="3171144" y="1831680"/>
            <a:ext cx="446283" cy="1276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ABF0D82A-FB8D-994A-8490-8EB7F74D2792}"/>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Tree>
    <p:extLst>
      <p:ext uri="{BB962C8B-B14F-4D97-AF65-F5344CB8AC3E}">
        <p14:creationId xmlns:p14="http://schemas.microsoft.com/office/powerpoint/2010/main" val="6143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9C635-A89F-2744-B0C7-F2DF38A950A5}"/>
              </a:ext>
            </a:extLst>
          </p:cNvPr>
          <p:cNvSpPr>
            <a:spLocks noGrp="1"/>
          </p:cNvSpPr>
          <p:nvPr>
            <p:ph type="title"/>
          </p:nvPr>
        </p:nvSpPr>
        <p:spPr/>
        <p:txBody>
          <a:bodyPr/>
          <a:lstStyle/>
          <a:p>
            <a:r>
              <a:rPr lang="en-US" dirty="0"/>
              <a:t>User Dynamic Modeling - Challenges</a:t>
            </a:r>
          </a:p>
        </p:txBody>
      </p:sp>
      <p:sp>
        <p:nvSpPr>
          <p:cNvPr id="4" name="Espace réservé du numéro de diapositive 3">
            <a:extLst>
              <a:ext uri="{FF2B5EF4-FFF2-40B4-BE49-F238E27FC236}">
                <a16:creationId xmlns:a16="http://schemas.microsoft.com/office/drawing/2014/main" id="{70E10D03-1955-3E4E-A260-A625A05205BF}"/>
              </a:ext>
            </a:extLst>
          </p:cNvPr>
          <p:cNvSpPr>
            <a:spLocks noGrp="1"/>
          </p:cNvSpPr>
          <p:nvPr>
            <p:ph type="sldNum" sz="quarter" idx="12"/>
          </p:nvPr>
        </p:nvSpPr>
        <p:spPr/>
        <p:txBody>
          <a:bodyPr/>
          <a:lstStyle/>
          <a:p>
            <a:fld id="{30CCB0C1-2DF4-8B4C-AC0E-201D3DFFEAFD}" type="slidenum">
              <a:rPr lang="fr-FR" smtClean="0"/>
              <a:pPr/>
              <a:t>46</a:t>
            </a:fld>
            <a:endParaRPr lang="fr-FR" dirty="0"/>
          </a:p>
        </p:txBody>
      </p:sp>
      <p:sp>
        <p:nvSpPr>
          <p:cNvPr id="5" name="Espace réservé du numéro de diapositive 2">
            <a:extLst>
              <a:ext uri="{FF2B5EF4-FFF2-40B4-BE49-F238E27FC236}">
                <a16:creationId xmlns:a16="http://schemas.microsoft.com/office/drawing/2014/main" id="{49BFE1F1-6A43-4942-A0CD-786DD6C7BC08}"/>
              </a:ext>
            </a:extLst>
          </p:cNvPr>
          <p:cNvSpPr txBox="1">
            <a:spLocks/>
          </p:cNvSpPr>
          <p:nvPr/>
        </p:nvSpPr>
        <p:spPr>
          <a:xfrm>
            <a:off x="8517869" y="6473117"/>
            <a:ext cx="510928" cy="384883"/>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0CCB0C1-2DF4-8B4C-AC0E-201D3DFFEAFD}" type="slidenum">
              <a:rPr lang="en-US" smtClean="0"/>
              <a:pPr>
                <a:spcAft>
                  <a:spcPts val="600"/>
                </a:spcAft>
              </a:pPr>
              <a:t>46</a:t>
            </a:fld>
            <a:endParaRPr lang="en-US"/>
          </a:p>
        </p:txBody>
      </p:sp>
      <p:sp>
        <p:nvSpPr>
          <p:cNvPr id="6" name="Espace réservé du contenu 3">
            <a:extLst>
              <a:ext uri="{FF2B5EF4-FFF2-40B4-BE49-F238E27FC236}">
                <a16:creationId xmlns:a16="http://schemas.microsoft.com/office/drawing/2014/main" id="{3E6BFB7C-9A5F-0241-BEF7-314309C1B179}"/>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Noisy Data </a:t>
            </a:r>
          </a:p>
        </p:txBody>
      </p:sp>
      <p:grpSp>
        <p:nvGrpSpPr>
          <p:cNvPr id="7" name="Group 12">
            <a:extLst>
              <a:ext uri="{FF2B5EF4-FFF2-40B4-BE49-F238E27FC236}">
                <a16:creationId xmlns:a16="http://schemas.microsoft.com/office/drawing/2014/main" id="{A1A0C6F1-2C4A-A34C-BE3E-165CEB4B295D}"/>
              </a:ext>
            </a:extLst>
          </p:cNvPr>
          <p:cNvGrpSpPr/>
          <p:nvPr/>
        </p:nvGrpSpPr>
        <p:grpSpPr>
          <a:xfrm>
            <a:off x="3171144" y="1185916"/>
            <a:ext cx="448992" cy="1291529"/>
            <a:chOff x="2524904" y="4510330"/>
            <a:chExt cx="1037808" cy="1130399"/>
          </a:xfrm>
        </p:grpSpPr>
        <p:sp>
          <p:nvSpPr>
            <p:cNvPr id="8" name="Freeform 16">
              <a:extLst>
                <a:ext uri="{FF2B5EF4-FFF2-40B4-BE49-F238E27FC236}">
                  <a16:creationId xmlns:a16="http://schemas.microsoft.com/office/drawing/2014/main" id="{75CC3003-2F80-5048-9BDE-302E21608371}"/>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9" name="Freeform 20">
              <a:extLst>
                <a:ext uri="{FF2B5EF4-FFF2-40B4-BE49-F238E27FC236}">
                  <a16:creationId xmlns:a16="http://schemas.microsoft.com/office/drawing/2014/main" id="{7158D3F8-E3CD-2C46-B2EB-443A6FBD71E3}"/>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0" name="ZoneTexte 9">
            <a:extLst>
              <a:ext uri="{FF2B5EF4-FFF2-40B4-BE49-F238E27FC236}">
                <a16:creationId xmlns:a16="http://schemas.microsoft.com/office/drawing/2014/main" id="{BB600F8B-F4A6-9843-A877-0D7F30097802}"/>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11" name="ZoneTexte 10">
            <a:extLst>
              <a:ext uri="{FF2B5EF4-FFF2-40B4-BE49-F238E27FC236}">
                <a16:creationId xmlns:a16="http://schemas.microsoft.com/office/drawing/2014/main" id="{64289CC8-0515-7B4A-ACC3-B6D2253ABE2E}"/>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12" name="Espace réservé du contenu 3">
            <a:extLst>
              <a:ext uri="{FF2B5EF4-FFF2-40B4-BE49-F238E27FC236}">
                <a16:creationId xmlns:a16="http://schemas.microsoft.com/office/drawing/2014/main" id="{7412111E-9946-704D-BE17-A53DA84F2B51}"/>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3" name="Espace réservé du contenu 3">
            <a:extLst>
              <a:ext uri="{FF2B5EF4-FFF2-40B4-BE49-F238E27FC236}">
                <a16:creationId xmlns:a16="http://schemas.microsoft.com/office/drawing/2014/main" id="{EA121F30-5825-CC46-A97C-075A9DE73C17}"/>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Classification approach impossible</a:t>
            </a:r>
          </a:p>
        </p:txBody>
      </p:sp>
      <p:grpSp>
        <p:nvGrpSpPr>
          <p:cNvPr id="14" name="Group 12">
            <a:extLst>
              <a:ext uri="{FF2B5EF4-FFF2-40B4-BE49-F238E27FC236}">
                <a16:creationId xmlns:a16="http://schemas.microsoft.com/office/drawing/2014/main" id="{DC4958F5-6544-8C46-82DE-BC3747F33EF1}"/>
              </a:ext>
            </a:extLst>
          </p:cNvPr>
          <p:cNvGrpSpPr/>
          <p:nvPr/>
        </p:nvGrpSpPr>
        <p:grpSpPr>
          <a:xfrm rot="5400000">
            <a:off x="1583431" y="3632202"/>
            <a:ext cx="919269" cy="2231477"/>
            <a:chOff x="2524904" y="4510329"/>
            <a:chExt cx="1037808" cy="1130400"/>
          </a:xfrm>
        </p:grpSpPr>
        <p:sp>
          <p:nvSpPr>
            <p:cNvPr id="15" name="Freeform 16">
              <a:extLst>
                <a:ext uri="{FF2B5EF4-FFF2-40B4-BE49-F238E27FC236}">
                  <a16:creationId xmlns:a16="http://schemas.microsoft.com/office/drawing/2014/main" id="{4A9EB3A3-0461-2E49-8B27-B5F1870C7090}"/>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20">
              <a:extLst>
                <a:ext uri="{FF2B5EF4-FFF2-40B4-BE49-F238E27FC236}">
                  <a16:creationId xmlns:a16="http://schemas.microsoft.com/office/drawing/2014/main" id="{4C2EAC36-EF30-1447-8778-E83FFA8835CA}"/>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7" name="Espace réservé du contenu 3">
            <a:extLst>
              <a:ext uri="{FF2B5EF4-FFF2-40B4-BE49-F238E27FC236}">
                <a16:creationId xmlns:a16="http://schemas.microsoft.com/office/drawing/2014/main" id="{CE2BE471-37EB-334B-BE4F-B3B17F426445}"/>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Navigating the latent space is hard</a:t>
            </a:r>
          </a:p>
        </p:txBody>
      </p:sp>
      <p:cxnSp>
        <p:nvCxnSpPr>
          <p:cNvPr id="18" name="Connecteur droit avec flèche 17">
            <a:extLst>
              <a:ext uri="{FF2B5EF4-FFF2-40B4-BE49-F238E27FC236}">
                <a16:creationId xmlns:a16="http://schemas.microsoft.com/office/drawing/2014/main" id="{B875EFD7-6F8A-0D41-9777-B840E3CD99BA}"/>
              </a:ext>
            </a:extLst>
          </p:cNvPr>
          <p:cNvCxnSpPr>
            <a:cxnSpLocks/>
            <a:stCxn id="6" idx="2"/>
            <a:endCxn id="12" idx="0"/>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32120955-F6FE-844A-B148-0336F8D539CA}"/>
              </a:ext>
            </a:extLst>
          </p:cNvPr>
          <p:cNvCxnSpPr>
            <a:cxnSpLocks/>
            <a:stCxn id="9" idx="0"/>
          </p:cNvCxnSpPr>
          <p:nvPr/>
        </p:nvCxnSpPr>
        <p:spPr>
          <a:xfrm>
            <a:off x="3171144" y="1831680"/>
            <a:ext cx="446283" cy="1276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ABF0D82A-FB8D-994A-8490-8EB7F74D2792}"/>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
        <p:nvSpPr>
          <p:cNvPr id="38" name="ZoneTexte 37">
            <a:extLst>
              <a:ext uri="{FF2B5EF4-FFF2-40B4-BE49-F238E27FC236}">
                <a16:creationId xmlns:a16="http://schemas.microsoft.com/office/drawing/2014/main" id="{C3412B7D-79E9-EE44-AA7F-68F4C45B33EA}"/>
              </a:ext>
            </a:extLst>
          </p:cNvPr>
          <p:cNvSpPr txBox="1"/>
          <p:nvPr/>
        </p:nvSpPr>
        <p:spPr>
          <a:xfrm>
            <a:off x="3647434" y="2961859"/>
            <a:ext cx="5030750"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industries have different career evolutions</a:t>
            </a:r>
          </a:p>
          <a:p>
            <a:pPr marL="285750" indent="-285750">
              <a:buFont typeface="Arial" panose="020B0604020202020204" pitchFamily="34" charset="0"/>
              <a:buChar char="•"/>
            </a:pPr>
            <a:r>
              <a:rPr lang="en-US" sz="2200" dirty="0"/>
              <a:t>The professional evolution is not constant </a:t>
            </a:r>
            <a:r>
              <a:rPr lang="en-US" sz="2200" dirty="0" err="1"/>
              <a:t>w.r.t</a:t>
            </a:r>
            <a:r>
              <a:rPr lang="en-US" sz="2200" dirty="0"/>
              <a:t> time and expertise.</a:t>
            </a:r>
          </a:p>
          <a:p>
            <a:pPr marL="285750" indent="-285750">
              <a:buFont typeface="Arial" panose="020B0604020202020204" pitchFamily="34" charset="0"/>
              <a:buChar char="•"/>
            </a:pPr>
            <a:endParaRPr lang="en-US" sz="2200" dirty="0"/>
          </a:p>
        </p:txBody>
      </p:sp>
    </p:spTree>
    <p:extLst>
      <p:ext uri="{BB962C8B-B14F-4D97-AF65-F5344CB8AC3E}">
        <p14:creationId xmlns:p14="http://schemas.microsoft.com/office/powerpoint/2010/main" val="302805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47</a:t>
            </a:fld>
            <a:endParaRPr lang="fr-FR"/>
          </a:p>
        </p:txBody>
      </p:sp>
      <p:sp>
        <p:nvSpPr>
          <p:cNvPr id="5" name="ZoneTexte 4">
            <a:extLst>
              <a:ext uri="{FF2B5EF4-FFF2-40B4-BE49-F238E27FC236}">
                <a16:creationId xmlns:a16="http://schemas.microsoft.com/office/drawing/2014/main" id="{C7F990EC-BC8D-2148-9007-C3CDF098807D}"/>
              </a:ext>
            </a:extLst>
          </p:cNvPr>
          <p:cNvSpPr txBox="1"/>
          <p:nvPr/>
        </p:nvSpPr>
        <p:spPr>
          <a:xfrm>
            <a:off x="327542" y="1180370"/>
            <a:ext cx="4368444" cy="1815882"/>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industries have different career evolutions</a:t>
            </a:r>
          </a:p>
          <a:p>
            <a:pPr marL="285750" indent="-285750">
              <a:buFont typeface="Arial" panose="020B0604020202020204" pitchFamily="34" charset="0"/>
              <a:buChar char="•"/>
            </a:pPr>
            <a:r>
              <a:rPr lang="en-US" sz="2200" dirty="0"/>
              <a:t>The professional evolution is not constant </a:t>
            </a:r>
            <a:r>
              <a:rPr lang="en-US" sz="2200" dirty="0" err="1"/>
              <a:t>w.r.t.</a:t>
            </a:r>
            <a:r>
              <a:rPr lang="en-US" sz="2200" dirty="0"/>
              <a:t> time and expertise.</a:t>
            </a:r>
          </a:p>
        </p:txBody>
      </p:sp>
      <p:sp>
        <p:nvSpPr>
          <p:cNvPr id="7" name="ZoneTexte 6">
            <a:extLst>
              <a:ext uri="{FF2B5EF4-FFF2-40B4-BE49-F238E27FC236}">
                <a16:creationId xmlns:a16="http://schemas.microsoft.com/office/drawing/2014/main" id="{3C39AD34-2FB9-EE45-844B-C983CF05E597}"/>
              </a:ext>
            </a:extLst>
          </p:cNvPr>
          <p:cNvSpPr txBox="1"/>
          <p:nvPr/>
        </p:nvSpPr>
        <p:spPr>
          <a:xfrm>
            <a:off x="5342278" y="1272703"/>
            <a:ext cx="3686519" cy="1631216"/>
          </a:xfrm>
          <a:prstGeom prst="rect">
            <a:avLst/>
          </a:prstGeom>
          <a:noFill/>
        </p:spPr>
        <p:txBody>
          <a:bodyPr wrap="square" rtlCol="0">
            <a:spAutoFit/>
          </a:bodyPr>
          <a:lstStyle/>
          <a:p>
            <a:pPr algn="ctr"/>
            <a:r>
              <a:rPr lang="en-US" sz="2000" dirty="0">
                <a:sym typeface="Wingdings" pitchFamily="2" charset="2"/>
              </a:rPr>
              <a:t>Disentangling </a:t>
            </a:r>
          </a:p>
          <a:p>
            <a:pPr algn="ctr"/>
            <a:r>
              <a:rPr lang="en-US" sz="2000" dirty="0">
                <a:sym typeface="Wingdings" pitchFamily="2" charset="2"/>
              </a:rPr>
              <a:t>the </a:t>
            </a:r>
            <a:r>
              <a:rPr lang="en-US" sz="2000" b="1" dirty="0">
                <a:sym typeface="Wingdings" pitchFamily="2" charset="2"/>
              </a:rPr>
              <a:t>industry</a:t>
            </a:r>
            <a:r>
              <a:rPr lang="en-US" sz="2000" dirty="0">
                <a:sym typeface="Wingdings" pitchFamily="2" charset="2"/>
              </a:rPr>
              <a:t> from </a:t>
            </a:r>
          </a:p>
          <a:p>
            <a:pPr algn="ctr"/>
            <a:r>
              <a:rPr lang="en-US" sz="2000" dirty="0">
                <a:sym typeface="Wingdings" pitchFamily="2" charset="2"/>
              </a:rPr>
              <a:t>the </a:t>
            </a:r>
            <a:r>
              <a:rPr lang="en-US" sz="2000" b="1" dirty="0">
                <a:sym typeface="Wingdings" pitchFamily="2" charset="2"/>
              </a:rPr>
              <a:t>expertise</a:t>
            </a:r>
            <a:r>
              <a:rPr lang="en-US" sz="2000" dirty="0">
                <a:sym typeface="Wingdings" pitchFamily="2" charset="2"/>
              </a:rPr>
              <a:t> level of a job</a:t>
            </a:r>
          </a:p>
          <a:p>
            <a:pPr algn="ctr"/>
            <a:r>
              <a:rPr lang="en-US" sz="2000" dirty="0">
                <a:sym typeface="Wingdings" pitchFamily="2" charset="2"/>
              </a:rPr>
              <a:t> will help us understand</a:t>
            </a:r>
          </a:p>
          <a:p>
            <a:pPr algn="ctr"/>
            <a:r>
              <a:rPr lang="en-US" sz="2000" dirty="0">
                <a:sym typeface="Wingdings" pitchFamily="2" charset="2"/>
              </a:rPr>
              <a:t> the user’s </a:t>
            </a:r>
            <a:r>
              <a:rPr lang="en-US" sz="2000" b="1" dirty="0">
                <a:sym typeface="Wingdings" pitchFamily="2" charset="2"/>
              </a:rPr>
              <a:t>trajectory.</a:t>
            </a:r>
            <a:endParaRPr lang="en-US" sz="2000" b="1" dirty="0"/>
          </a:p>
        </p:txBody>
      </p:sp>
      <p:sp>
        <p:nvSpPr>
          <p:cNvPr id="10" name="Flèche vers la droite 9">
            <a:extLst>
              <a:ext uri="{FF2B5EF4-FFF2-40B4-BE49-F238E27FC236}">
                <a16:creationId xmlns:a16="http://schemas.microsoft.com/office/drawing/2014/main" id="{D6549293-DF93-4141-9F30-CDB70720809B}"/>
              </a:ext>
            </a:extLst>
          </p:cNvPr>
          <p:cNvSpPr/>
          <p:nvPr/>
        </p:nvSpPr>
        <p:spPr>
          <a:xfrm>
            <a:off x="4835470" y="184808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1908845A-8CAC-A843-B28F-6B4D9C3E2AFA}"/>
              </a:ext>
            </a:extLst>
          </p:cNvPr>
          <p:cNvSpPr txBox="1"/>
          <p:nvPr/>
        </p:nvSpPr>
        <p:spPr>
          <a:xfrm>
            <a:off x="5083444" y="5036949"/>
            <a:ext cx="3157018" cy="369332"/>
          </a:xfrm>
          <a:prstGeom prst="rect">
            <a:avLst/>
          </a:prstGeom>
          <a:noFill/>
        </p:spPr>
        <p:txBody>
          <a:bodyPr wrap="none" rtlCol="0">
            <a:spAutoFit/>
          </a:bodyPr>
          <a:lstStyle/>
          <a:p>
            <a:r>
              <a:rPr lang="en-US" dirty="0">
                <a:solidFill>
                  <a:srgbClr val="C00000"/>
                </a:solidFill>
              </a:rPr>
              <a:t>Simplified model of job exp </a:t>
            </a:r>
            <a:r>
              <a:rPr lang="en-US" dirty="0" err="1">
                <a:solidFill>
                  <a:srgbClr val="C00000"/>
                </a:solidFill>
              </a:rPr>
              <a:t>rew</a:t>
            </a:r>
            <a:endParaRPr lang="en-US" dirty="0">
              <a:solidFill>
                <a:srgbClr val="C00000"/>
              </a:solidFill>
            </a:endParaRPr>
          </a:p>
        </p:txBody>
      </p:sp>
    </p:spTree>
    <p:extLst>
      <p:ext uri="{BB962C8B-B14F-4D97-AF65-F5344CB8AC3E}">
        <p14:creationId xmlns:p14="http://schemas.microsoft.com/office/powerpoint/2010/main" val="25065141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pic>
        <p:nvPicPr>
          <p:cNvPr id="5" name="Espace réservé du contenu 4">
            <a:extLst>
              <a:ext uri="{FF2B5EF4-FFF2-40B4-BE49-F238E27FC236}">
                <a16:creationId xmlns:a16="http://schemas.microsoft.com/office/drawing/2014/main" id="{72488922-EB48-C84A-B79F-51805216CC4E}"/>
              </a:ext>
            </a:extLst>
          </p:cNvPr>
          <p:cNvPicPr>
            <a:picLocks noGrp="1" noChangeAspect="1"/>
          </p:cNvPicPr>
          <p:nvPr>
            <p:ph idx="1"/>
          </p:nvPr>
        </p:nvPicPr>
        <p:blipFill>
          <a:blip r:embed="rId2"/>
          <a:stretch>
            <a:fillRect/>
          </a:stretch>
        </p:blipFill>
        <p:spPr>
          <a:xfrm>
            <a:off x="1405263" y="1176338"/>
            <a:ext cx="6333474" cy="5068887"/>
          </a:xfrm>
        </p:spPr>
      </p:pic>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48</a:t>
            </a:fld>
            <a:endParaRPr lang="fr-FR"/>
          </a:p>
        </p:txBody>
      </p:sp>
    </p:spTree>
    <p:extLst>
      <p:ext uri="{BB962C8B-B14F-4D97-AF65-F5344CB8AC3E}">
        <p14:creationId xmlns:p14="http://schemas.microsoft.com/office/powerpoint/2010/main" val="3983769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4</a:t>
            </a:fld>
            <a:endParaRPr lang="fr-FR" dirty="0"/>
          </a:p>
        </p:txBody>
      </p:sp>
      <p:sp>
        <p:nvSpPr>
          <p:cNvPr id="2" name="ZoneTexte 1">
            <a:extLst>
              <a:ext uri="{FF2B5EF4-FFF2-40B4-BE49-F238E27FC236}">
                <a16:creationId xmlns:a16="http://schemas.microsoft.com/office/drawing/2014/main" id="{4FC4047D-F799-3D45-95EA-AF269D6D26E4}"/>
              </a:ext>
            </a:extLst>
          </p:cNvPr>
          <p:cNvSpPr txBox="1"/>
          <p:nvPr/>
        </p:nvSpPr>
        <p:spPr>
          <a:xfrm>
            <a:off x="482287" y="2925141"/>
            <a:ext cx="5948396" cy="349943"/>
          </a:xfrm>
          <a:prstGeom prst="rect">
            <a:avLst/>
          </a:prstGeom>
          <a:noFill/>
        </p:spPr>
        <p:txBody>
          <a:bodyPr wrap="square" rtlCol="0">
            <a:spAutoFit/>
          </a:bodyPr>
          <a:lstStyle/>
          <a:p>
            <a:pPr marL="285750" indent="-285750">
              <a:buFont typeface="Arial" panose="020B0604020202020204" pitchFamily="34" charset="0"/>
              <a:buChar char="•"/>
            </a:pPr>
            <a:endParaRPr lang="fr-FR" dirty="0"/>
          </a:p>
        </p:txBody>
      </p:sp>
      <p:sp>
        <p:nvSpPr>
          <p:cNvPr id="8" name="Ellipse 7">
            <a:extLst>
              <a:ext uri="{FF2B5EF4-FFF2-40B4-BE49-F238E27FC236}">
                <a16:creationId xmlns:a16="http://schemas.microsoft.com/office/drawing/2014/main" id="{5D409891-54DD-A544-BC49-B7219D1AA776}"/>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ZoneTexte 8">
            <a:extLst>
              <a:ext uri="{FF2B5EF4-FFF2-40B4-BE49-F238E27FC236}">
                <a16:creationId xmlns:a16="http://schemas.microsoft.com/office/drawing/2014/main" id="{1508587F-EEBF-BD4D-8E36-4DD401FC88A6}"/>
              </a:ext>
            </a:extLst>
          </p:cNvPr>
          <p:cNvSpPr txBox="1"/>
          <p:nvPr/>
        </p:nvSpPr>
        <p:spPr>
          <a:xfrm>
            <a:off x="5621310" y="1723869"/>
            <a:ext cx="3327817" cy="1508105"/>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Understand the users’ tastes</a:t>
            </a:r>
          </a:p>
          <a:p>
            <a:pPr marL="285750" indent="-285750">
              <a:buFont typeface="Arial" panose="020B0604020202020204" pitchFamily="34" charset="0"/>
              <a:buChar char="•"/>
            </a:pPr>
            <a:r>
              <a:rPr lang="en-US" dirty="0"/>
              <a:t>Model diversity and complexity of their profiles</a:t>
            </a:r>
          </a:p>
          <a:p>
            <a:pPr marL="285750" indent="-285750">
              <a:buFont typeface="Arial" panose="020B0604020202020204" pitchFamily="34" charset="0"/>
              <a:buChar char="•"/>
            </a:pPr>
            <a:endParaRPr lang="en-US" dirty="0"/>
          </a:p>
        </p:txBody>
      </p:sp>
      <p:sp>
        <p:nvSpPr>
          <p:cNvPr id="10" name="ZoneTexte 9">
            <a:extLst>
              <a:ext uri="{FF2B5EF4-FFF2-40B4-BE49-F238E27FC236}">
                <a16:creationId xmlns:a16="http://schemas.microsoft.com/office/drawing/2014/main" id="{CFE6C4E3-7E1F-7F48-9536-ED40319004B8}"/>
              </a:ext>
            </a:extLst>
          </p:cNvPr>
          <p:cNvSpPr txBox="1"/>
          <p:nvPr/>
        </p:nvSpPr>
        <p:spPr>
          <a:xfrm>
            <a:off x="5621309" y="3553026"/>
            <a:ext cx="3327817" cy="954107"/>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Recommendation </a:t>
            </a:r>
            <a:r>
              <a:rPr lang="en-US" dirty="0">
                <a:solidFill>
                  <a:schemeClr val="tx1">
                    <a:lumMod val="75000"/>
                    <a:lumOff val="25000"/>
                  </a:schemeClr>
                </a:solidFill>
              </a:rPr>
              <a:t>[1], [2]</a:t>
            </a:r>
          </a:p>
          <a:p>
            <a:pPr marL="285750" indent="-285750">
              <a:buFont typeface="Arial" panose="020B0604020202020204" pitchFamily="34" charset="0"/>
              <a:buChar char="•"/>
            </a:pPr>
            <a:r>
              <a:rPr lang="en-US" b="1" dirty="0"/>
              <a:t>Representation Learning</a:t>
            </a:r>
          </a:p>
        </p:txBody>
      </p:sp>
      <p:sp>
        <p:nvSpPr>
          <p:cNvPr id="11" name="ZoneTexte 10">
            <a:extLst>
              <a:ext uri="{FF2B5EF4-FFF2-40B4-BE49-F238E27FC236}">
                <a16:creationId xmlns:a16="http://schemas.microsoft.com/office/drawing/2014/main" id="{AE763C97-BBD9-9F4B-8E17-1D4DB121A00F}"/>
              </a:ext>
            </a:extLst>
          </p:cNvPr>
          <p:cNvSpPr txBox="1"/>
          <p:nvPr/>
        </p:nvSpPr>
        <p:spPr>
          <a:xfrm>
            <a:off x="0" y="6375340"/>
            <a:ext cx="5277535" cy="369332"/>
          </a:xfrm>
          <a:prstGeom prst="rect">
            <a:avLst/>
          </a:prstGeom>
          <a:noFill/>
        </p:spPr>
        <p:txBody>
          <a:bodyPr wrap="none" rtlCol="0">
            <a:spAutoFit/>
          </a:bodyPr>
          <a:lstStyle/>
          <a:p>
            <a:r>
              <a:rPr lang="en-US" i="1" dirty="0">
                <a:solidFill>
                  <a:schemeClr val="tx1">
                    <a:lumMod val="75000"/>
                    <a:lumOff val="25000"/>
                  </a:schemeClr>
                </a:solidFill>
              </a:rPr>
              <a:t>[1] J. McAuley et al., 2012, [2] J. McAuley et al., 2013 </a:t>
            </a:r>
          </a:p>
        </p:txBody>
      </p:sp>
    </p:spTree>
    <p:extLst>
      <p:ext uri="{BB962C8B-B14F-4D97-AF65-F5344CB8AC3E}">
        <p14:creationId xmlns:p14="http://schemas.microsoft.com/office/powerpoint/2010/main" val="3978176644"/>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49</a:t>
            </a:fld>
            <a:endParaRPr lang="en-US"/>
          </a:p>
        </p:txBody>
      </p:sp>
      <p:grpSp>
        <p:nvGrpSpPr>
          <p:cNvPr id="10" name="Group 12">
            <a:extLst>
              <a:ext uri="{FF2B5EF4-FFF2-40B4-BE49-F238E27FC236}">
                <a16:creationId xmlns:a16="http://schemas.microsoft.com/office/drawing/2014/main" id="{B60C3660-054B-6F4C-A4A6-9091E8113DE9}"/>
              </a:ext>
            </a:extLst>
          </p:cNvPr>
          <p:cNvGrpSpPr/>
          <p:nvPr/>
        </p:nvGrpSpPr>
        <p:grpSpPr>
          <a:xfrm>
            <a:off x="3171144" y="1185916"/>
            <a:ext cx="448992" cy="1291529"/>
            <a:chOff x="2524904" y="4510330"/>
            <a:chExt cx="1037808" cy="1130399"/>
          </a:xfrm>
        </p:grpSpPr>
        <p:sp>
          <p:nvSpPr>
            <p:cNvPr id="11" name="Freeform 16">
              <a:extLst>
                <a:ext uri="{FF2B5EF4-FFF2-40B4-BE49-F238E27FC236}">
                  <a16:creationId xmlns:a16="http://schemas.microsoft.com/office/drawing/2014/main" id="{FA20F55A-E694-2D49-896F-131B12435674}"/>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3" name="Freeform 20">
              <a:extLst>
                <a:ext uri="{FF2B5EF4-FFF2-40B4-BE49-F238E27FC236}">
                  <a16:creationId xmlns:a16="http://schemas.microsoft.com/office/drawing/2014/main" id="{9CF6DA8D-91C1-D942-B176-1692268B7AB6}"/>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5" name="ZoneTexte 4">
            <a:extLst>
              <a:ext uri="{FF2B5EF4-FFF2-40B4-BE49-F238E27FC236}">
                <a16:creationId xmlns:a16="http://schemas.microsoft.com/office/drawing/2014/main" id="{BC4705C9-2C2C-F848-89E0-E2AC61BD5CE2}"/>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14" name="ZoneTexte 13">
            <a:extLst>
              <a:ext uri="{FF2B5EF4-FFF2-40B4-BE49-F238E27FC236}">
                <a16:creationId xmlns:a16="http://schemas.microsoft.com/office/drawing/2014/main" id="{2401A942-2D1F-F440-9621-0071C5849635}"/>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cxnSp>
        <p:nvCxnSpPr>
          <p:cNvPr id="31" name="Connecteur droit avec flèche 30">
            <a:extLst>
              <a:ext uri="{FF2B5EF4-FFF2-40B4-BE49-F238E27FC236}">
                <a16:creationId xmlns:a16="http://schemas.microsoft.com/office/drawing/2014/main" id="{2542C5A6-7AE7-F646-BC69-27DABDC3A27A}"/>
              </a:ext>
            </a:extLst>
          </p:cNvPr>
          <p:cNvCxnSpPr>
            <a:cxnSpLocks/>
            <a:stCxn id="13" idx="0"/>
          </p:cNvCxnSpPr>
          <p:nvPr/>
        </p:nvCxnSpPr>
        <p:spPr>
          <a:xfrm>
            <a:off x="3171144" y="1831680"/>
            <a:ext cx="446283" cy="1276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3657A327-7AD1-084A-B7DF-56E7B7D5953C}"/>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
        <p:nvSpPr>
          <p:cNvPr id="12" name="Espace réservé du contenu 3">
            <a:extLst>
              <a:ext uri="{FF2B5EF4-FFF2-40B4-BE49-F238E27FC236}">
                <a16:creationId xmlns:a16="http://schemas.microsoft.com/office/drawing/2014/main" id="{CED7AA53-65AC-C44A-B6DD-E2DF18E4EEA2}"/>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Noisy Data </a:t>
            </a:r>
            <a:endParaRPr lang="en-US" dirty="0"/>
          </a:p>
        </p:txBody>
      </p:sp>
    </p:spTree>
    <p:extLst>
      <p:ext uri="{BB962C8B-B14F-4D97-AF65-F5344CB8AC3E}">
        <p14:creationId xmlns:p14="http://schemas.microsoft.com/office/powerpoint/2010/main" val="108172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50</a:t>
            </a:fld>
            <a:endParaRPr lang="en-US"/>
          </a:p>
        </p:txBody>
      </p:sp>
      <p:grpSp>
        <p:nvGrpSpPr>
          <p:cNvPr id="10" name="Group 12">
            <a:extLst>
              <a:ext uri="{FF2B5EF4-FFF2-40B4-BE49-F238E27FC236}">
                <a16:creationId xmlns:a16="http://schemas.microsoft.com/office/drawing/2014/main" id="{B60C3660-054B-6F4C-A4A6-9091E8113DE9}"/>
              </a:ext>
            </a:extLst>
          </p:cNvPr>
          <p:cNvGrpSpPr/>
          <p:nvPr/>
        </p:nvGrpSpPr>
        <p:grpSpPr>
          <a:xfrm>
            <a:off x="3171144" y="1185916"/>
            <a:ext cx="448992" cy="1291529"/>
            <a:chOff x="2524904" y="4510330"/>
            <a:chExt cx="1037808" cy="1130399"/>
          </a:xfrm>
        </p:grpSpPr>
        <p:sp>
          <p:nvSpPr>
            <p:cNvPr id="11" name="Freeform 16">
              <a:extLst>
                <a:ext uri="{FF2B5EF4-FFF2-40B4-BE49-F238E27FC236}">
                  <a16:creationId xmlns:a16="http://schemas.microsoft.com/office/drawing/2014/main" id="{FA20F55A-E694-2D49-896F-131B12435674}"/>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3" name="Freeform 20">
              <a:extLst>
                <a:ext uri="{FF2B5EF4-FFF2-40B4-BE49-F238E27FC236}">
                  <a16:creationId xmlns:a16="http://schemas.microsoft.com/office/drawing/2014/main" id="{9CF6DA8D-91C1-D942-B176-1692268B7AB6}"/>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5" name="ZoneTexte 4">
            <a:extLst>
              <a:ext uri="{FF2B5EF4-FFF2-40B4-BE49-F238E27FC236}">
                <a16:creationId xmlns:a16="http://schemas.microsoft.com/office/drawing/2014/main" id="{BC4705C9-2C2C-F848-89E0-E2AC61BD5CE2}"/>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14" name="ZoneTexte 13">
            <a:extLst>
              <a:ext uri="{FF2B5EF4-FFF2-40B4-BE49-F238E27FC236}">
                <a16:creationId xmlns:a16="http://schemas.microsoft.com/office/drawing/2014/main" id="{2401A942-2D1F-F440-9621-0071C5849635}"/>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16" name="Espace réservé du contenu 3">
            <a:extLst>
              <a:ext uri="{FF2B5EF4-FFF2-40B4-BE49-F238E27FC236}">
                <a16:creationId xmlns:a16="http://schemas.microsoft.com/office/drawing/2014/main" id="{2D1B686D-433B-2C4E-A6C8-9FAC60C55A15}"/>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7" name="Espace réservé du contenu 3">
            <a:extLst>
              <a:ext uri="{FF2B5EF4-FFF2-40B4-BE49-F238E27FC236}">
                <a16:creationId xmlns:a16="http://schemas.microsoft.com/office/drawing/2014/main" id="{55E28D73-E1F3-1D48-AA59-31C2AD7772B8}"/>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Classification approach impossible</a:t>
            </a:r>
          </a:p>
        </p:txBody>
      </p:sp>
      <p:grpSp>
        <p:nvGrpSpPr>
          <p:cNvPr id="20" name="Group 12">
            <a:extLst>
              <a:ext uri="{FF2B5EF4-FFF2-40B4-BE49-F238E27FC236}">
                <a16:creationId xmlns:a16="http://schemas.microsoft.com/office/drawing/2014/main" id="{E9B436D6-44A9-3243-B0F0-52A9247C539F}"/>
              </a:ext>
            </a:extLst>
          </p:cNvPr>
          <p:cNvGrpSpPr/>
          <p:nvPr/>
        </p:nvGrpSpPr>
        <p:grpSpPr>
          <a:xfrm rot="5400000">
            <a:off x="1583431" y="3632202"/>
            <a:ext cx="919269" cy="2231477"/>
            <a:chOff x="2524904" y="4510329"/>
            <a:chExt cx="1037808" cy="1130400"/>
          </a:xfrm>
        </p:grpSpPr>
        <p:sp>
          <p:nvSpPr>
            <p:cNvPr id="21" name="Freeform 16">
              <a:extLst>
                <a:ext uri="{FF2B5EF4-FFF2-40B4-BE49-F238E27FC236}">
                  <a16:creationId xmlns:a16="http://schemas.microsoft.com/office/drawing/2014/main" id="{0F713CB0-63FA-DC4B-BEAB-C906C3CCA3D2}"/>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2" name="Freeform 20">
              <a:extLst>
                <a:ext uri="{FF2B5EF4-FFF2-40B4-BE49-F238E27FC236}">
                  <a16:creationId xmlns:a16="http://schemas.microsoft.com/office/drawing/2014/main" id="{4D5B46FF-0C22-6B4E-9CAB-9BC2E97EA507}"/>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Espace réservé du contenu 3">
            <a:extLst>
              <a:ext uri="{FF2B5EF4-FFF2-40B4-BE49-F238E27FC236}">
                <a16:creationId xmlns:a16="http://schemas.microsoft.com/office/drawing/2014/main" id="{0B29B8B7-4F7C-C24F-B8E7-D81853659E89}"/>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Navigating the latent space is hard</a:t>
            </a:r>
          </a:p>
        </p:txBody>
      </p:sp>
      <p:cxnSp>
        <p:nvCxnSpPr>
          <p:cNvPr id="26" name="Connecteur droit avec flèche 25">
            <a:extLst>
              <a:ext uri="{FF2B5EF4-FFF2-40B4-BE49-F238E27FC236}">
                <a16:creationId xmlns:a16="http://schemas.microsoft.com/office/drawing/2014/main" id="{257F53EA-63D3-F149-A14D-A093C6BCCA8C}"/>
              </a:ext>
            </a:extLst>
          </p:cNvPr>
          <p:cNvCxnSpPr>
            <a:cxnSpLocks/>
            <a:stCxn id="19" idx="2"/>
            <a:endCxn id="16" idx="0"/>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2542C5A6-7AE7-F646-BC69-27DABDC3A27A}"/>
              </a:ext>
            </a:extLst>
          </p:cNvPr>
          <p:cNvCxnSpPr>
            <a:cxnSpLocks/>
            <a:stCxn id="13" idx="0"/>
          </p:cNvCxnSpPr>
          <p:nvPr/>
        </p:nvCxnSpPr>
        <p:spPr>
          <a:xfrm>
            <a:off x="3171144" y="1831680"/>
            <a:ext cx="446283" cy="1276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3657A327-7AD1-084A-B7DF-56E7B7D5953C}"/>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
        <p:nvSpPr>
          <p:cNvPr id="19" name="Espace réservé du contenu 3">
            <a:extLst>
              <a:ext uri="{FF2B5EF4-FFF2-40B4-BE49-F238E27FC236}">
                <a16:creationId xmlns:a16="http://schemas.microsoft.com/office/drawing/2014/main" id="{4317DDF1-EAF0-3B41-84D5-1C062BA41583}"/>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dirty="0"/>
              <a:t>Noisy Data </a:t>
            </a:r>
          </a:p>
        </p:txBody>
      </p:sp>
    </p:spTree>
    <p:extLst>
      <p:ext uri="{BB962C8B-B14F-4D97-AF65-F5344CB8AC3E}">
        <p14:creationId xmlns:p14="http://schemas.microsoft.com/office/powerpoint/2010/main" val="396755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51</a:t>
            </a:fld>
            <a:endParaRPr lang="en-US"/>
          </a:p>
        </p:txBody>
      </p:sp>
      <p:sp>
        <p:nvSpPr>
          <p:cNvPr id="16" name="Espace réservé du contenu 3">
            <a:extLst>
              <a:ext uri="{FF2B5EF4-FFF2-40B4-BE49-F238E27FC236}">
                <a16:creationId xmlns:a16="http://schemas.microsoft.com/office/drawing/2014/main" id="{2D1B686D-433B-2C4E-A6C8-9FAC60C55A15}"/>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7" name="Espace réservé du contenu 3">
            <a:extLst>
              <a:ext uri="{FF2B5EF4-FFF2-40B4-BE49-F238E27FC236}">
                <a16:creationId xmlns:a16="http://schemas.microsoft.com/office/drawing/2014/main" id="{55E28D73-E1F3-1D48-AA59-31C2AD7772B8}"/>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Classification approach impossible</a:t>
            </a:r>
          </a:p>
        </p:txBody>
      </p:sp>
      <p:grpSp>
        <p:nvGrpSpPr>
          <p:cNvPr id="20" name="Group 12">
            <a:extLst>
              <a:ext uri="{FF2B5EF4-FFF2-40B4-BE49-F238E27FC236}">
                <a16:creationId xmlns:a16="http://schemas.microsoft.com/office/drawing/2014/main" id="{E9B436D6-44A9-3243-B0F0-52A9247C539F}"/>
              </a:ext>
            </a:extLst>
          </p:cNvPr>
          <p:cNvGrpSpPr/>
          <p:nvPr/>
        </p:nvGrpSpPr>
        <p:grpSpPr>
          <a:xfrm rot="5400000">
            <a:off x="1583431" y="3632202"/>
            <a:ext cx="919269" cy="2231477"/>
            <a:chOff x="2524904" y="4510329"/>
            <a:chExt cx="1037808" cy="1130400"/>
          </a:xfrm>
        </p:grpSpPr>
        <p:sp>
          <p:nvSpPr>
            <p:cNvPr id="21" name="Freeform 16">
              <a:extLst>
                <a:ext uri="{FF2B5EF4-FFF2-40B4-BE49-F238E27FC236}">
                  <a16:creationId xmlns:a16="http://schemas.microsoft.com/office/drawing/2014/main" id="{0F713CB0-63FA-DC4B-BEAB-C906C3CCA3D2}"/>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2" name="Freeform 20">
              <a:extLst>
                <a:ext uri="{FF2B5EF4-FFF2-40B4-BE49-F238E27FC236}">
                  <a16:creationId xmlns:a16="http://schemas.microsoft.com/office/drawing/2014/main" id="{4D5B46FF-0C22-6B4E-9CAB-9BC2E97EA507}"/>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Espace réservé du contenu 3">
            <a:extLst>
              <a:ext uri="{FF2B5EF4-FFF2-40B4-BE49-F238E27FC236}">
                <a16:creationId xmlns:a16="http://schemas.microsoft.com/office/drawing/2014/main" id="{0B29B8B7-4F7C-C24F-B8E7-D81853659E89}"/>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Navigating the latent space is hard</a:t>
            </a:r>
          </a:p>
        </p:txBody>
      </p:sp>
      <p:sp>
        <p:nvSpPr>
          <p:cNvPr id="27" name="ZoneTexte 26">
            <a:extLst>
              <a:ext uri="{FF2B5EF4-FFF2-40B4-BE49-F238E27FC236}">
                <a16:creationId xmlns:a16="http://schemas.microsoft.com/office/drawing/2014/main" id="{9C010D45-072C-8E4F-8179-FE3F6D109D94}"/>
              </a:ext>
            </a:extLst>
          </p:cNvPr>
          <p:cNvSpPr txBox="1"/>
          <p:nvPr/>
        </p:nvSpPr>
        <p:spPr>
          <a:xfrm>
            <a:off x="4572000" y="2919448"/>
            <a:ext cx="4107047" cy="2431435"/>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p>
          <a:p>
            <a:pPr algn="ctr"/>
            <a:endParaRPr lang="en-US" dirty="0">
              <a:solidFill>
                <a:schemeClr val="accent1">
                  <a:lumMod val="75000"/>
                </a:schemeClr>
              </a:solidFill>
            </a:endParaRPr>
          </a:p>
          <a:p>
            <a:pPr marL="285750" indent="-285750">
              <a:buFont typeface="Arial" panose="020B0604020202020204" pitchFamily="34" charset="0"/>
              <a:buChar char="•"/>
            </a:pPr>
            <a:r>
              <a:rPr lang="en-US" sz="2200" dirty="0"/>
              <a:t>We need to better organize our data</a:t>
            </a:r>
          </a:p>
          <a:p>
            <a:endParaRPr lang="en-US" sz="2200" dirty="0"/>
          </a:p>
          <a:p>
            <a:pPr marL="285750" indent="-285750">
              <a:buFont typeface="Arial" panose="020B0604020202020204" pitchFamily="34" charset="0"/>
              <a:buChar char="•"/>
            </a:pPr>
            <a:r>
              <a:rPr lang="en-US" sz="2200" dirty="0"/>
              <a:t>Enforcing structure in the latent space will help us navigate it</a:t>
            </a:r>
          </a:p>
        </p:txBody>
      </p:sp>
      <p:cxnSp>
        <p:nvCxnSpPr>
          <p:cNvPr id="23" name="Connecteur droit avec flèche 22">
            <a:extLst>
              <a:ext uri="{FF2B5EF4-FFF2-40B4-BE49-F238E27FC236}">
                <a16:creationId xmlns:a16="http://schemas.microsoft.com/office/drawing/2014/main" id="{6D9B2323-5284-2448-B483-D2891964EDB1}"/>
              </a:ext>
            </a:extLst>
          </p:cNvPr>
          <p:cNvCxnSpPr>
            <a:cxnSpLocks/>
            <a:stCxn id="25" idx="2"/>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Espace réservé du contenu 3">
            <a:extLst>
              <a:ext uri="{FF2B5EF4-FFF2-40B4-BE49-F238E27FC236}">
                <a16:creationId xmlns:a16="http://schemas.microsoft.com/office/drawing/2014/main" id="{42391135-12A7-8446-B5D4-573EE147522E}"/>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dirty="0"/>
              <a:t>Noisy Data </a:t>
            </a:r>
          </a:p>
        </p:txBody>
      </p:sp>
      <p:grpSp>
        <p:nvGrpSpPr>
          <p:cNvPr id="28" name="Group 12">
            <a:extLst>
              <a:ext uri="{FF2B5EF4-FFF2-40B4-BE49-F238E27FC236}">
                <a16:creationId xmlns:a16="http://schemas.microsoft.com/office/drawing/2014/main" id="{053B5338-8FB6-3146-A5B8-F5F8F644E2F4}"/>
              </a:ext>
            </a:extLst>
          </p:cNvPr>
          <p:cNvGrpSpPr/>
          <p:nvPr/>
        </p:nvGrpSpPr>
        <p:grpSpPr>
          <a:xfrm>
            <a:off x="3171144" y="1185916"/>
            <a:ext cx="448992" cy="1291529"/>
            <a:chOff x="2524904" y="4510330"/>
            <a:chExt cx="1037808" cy="1130399"/>
          </a:xfrm>
        </p:grpSpPr>
        <p:sp>
          <p:nvSpPr>
            <p:cNvPr id="29" name="Freeform 16">
              <a:extLst>
                <a:ext uri="{FF2B5EF4-FFF2-40B4-BE49-F238E27FC236}">
                  <a16:creationId xmlns:a16="http://schemas.microsoft.com/office/drawing/2014/main" id="{C309A432-1EA7-2849-A569-E922716C897F}"/>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0" name="Freeform 20">
              <a:extLst>
                <a:ext uri="{FF2B5EF4-FFF2-40B4-BE49-F238E27FC236}">
                  <a16:creationId xmlns:a16="http://schemas.microsoft.com/office/drawing/2014/main" id="{EFE86518-47EA-F44C-98AB-43907A059188}"/>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31" name="ZoneTexte 30">
            <a:extLst>
              <a:ext uri="{FF2B5EF4-FFF2-40B4-BE49-F238E27FC236}">
                <a16:creationId xmlns:a16="http://schemas.microsoft.com/office/drawing/2014/main" id="{E4C104EC-0117-9842-B0D3-C118BD247C77}"/>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32" name="ZoneTexte 31">
            <a:extLst>
              <a:ext uri="{FF2B5EF4-FFF2-40B4-BE49-F238E27FC236}">
                <a16:creationId xmlns:a16="http://schemas.microsoft.com/office/drawing/2014/main" id="{0105858A-ACC1-B149-A464-82837ABA05C8}"/>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33" name="ZoneTexte 32">
            <a:extLst>
              <a:ext uri="{FF2B5EF4-FFF2-40B4-BE49-F238E27FC236}">
                <a16:creationId xmlns:a16="http://schemas.microsoft.com/office/drawing/2014/main" id="{190AE845-3721-3B40-94FD-91AD37A2E2E1}"/>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Tree>
    <p:extLst>
      <p:ext uri="{BB962C8B-B14F-4D97-AF65-F5344CB8AC3E}">
        <p14:creationId xmlns:p14="http://schemas.microsoft.com/office/powerpoint/2010/main" val="223437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pic>
        <p:nvPicPr>
          <p:cNvPr id="9" name="Espace réservé du contenu 8">
            <a:extLst>
              <a:ext uri="{FF2B5EF4-FFF2-40B4-BE49-F238E27FC236}">
                <a16:creationId xmlns:a16="http://schemas.microsoft.com/office/drawing/2014/main" id="{48632385-F84A-7C47-B551-621E08CF067D}"/>
              </a:ext>
            </a:extLst>
          </p:cNvPr>
          <p:cNvPicPr>
            <a:picLocks noGrp="1" noChangeAspect="1"/>
          </p:cNvPicPr>
          <p:nvPr>
            <p:ph idx="1"/>
          </p:nvPr>
        </p:nvPicPr>
        <p:blipFill>
          <a:blip r:embed="rId3"/>
          <a:stretch>
            <a:fillRect/>
          </a:stretch>
        </p:blipFill>
        <p:spPr>
          <a:xfrm>
            <a:off x="101299" y="975801"/>
            <a:ext cx="5422900" cy="2882900"/>
          </a:xfrm>
        </p:spPr>
      </p:pic>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52</a:t>
            </a:fld>
            <a:endParaRPr lang="en-US"/>
          </a:p>
        </p:txBody>
      </p:sp>
      <p:pic>
        <p:nvPicPr>
          <p:cNvPr id="12" name="Image 11">
            <a:extLst>
              <a:ext uri="{FF2B5EF4-FFF2-40B4-BE49-F238E27FC236}">
                <a16:creationId xmlns:a16="http://schemas.microsoft.com/office/drawing/2014/main" id="{2A372598-6B0B-5A4B-9F78-8BC815E75A10}"/>
              </a:ext>
            </a:extLst>
          </p:cNvPr>
          <p:cNvPicPr>
            <a:picLocks noChangeAspect="1"/>
          </p:cNvPicPr>
          <p:nvPr/>
        </p:nvPicPr>
        <p:blipFill>
          <a:blip r:embed="rId4"/>
          <a:stretch>
            <a:fillRect/>
          </a:stretch>
        </p:blipFill>
        <p:spPr>
          <a:xfrm>
            <a:off x="5825630" y="2385502"/>
            <a:ext cx="3197820" cy="2850938"/>
          </a:xfrm>
          <a:prstGeom prst="rect">
            <a:avLst/>
          </a:prstGeom>
        </p:spPr>
      </p:pic>
      <p:sp>
        <p:nvSpPr>
          <p:cNvPr id="6" name="ZoneTexte 5">
            <a:extLst>
              <a:ext uri="{FF2B5EF4-FFF2-40B4-BE49-F238E27FC236}">
                <a16:creationId xmlns:a16="http://schemas.microsoft.com/office/drawing/2014/main" id="{0D1BD53A-83EC-994A-A299-1A1602FC0FDA}"/>
              </a:ext>
            </a:extLst>
          </p:cNvPr>
          <p:cNvSpPr txBox="1"/>
          <p:nvPr/>
        </p:nvSpPr>
        <p:spPr>
          <a:xfrm>
            <a:off x="101299" y="4206663"/>
            <a:ext cx="5508804" cy="1931773"/>
          </a:xfrm>
          <a:prstGeom prst="rect">
            <a:avLst/>
          </a:prstGeom>
          <a:solidFill>
            <a:schemeClr val="tx2">
              <a:lumMod val="20000"/>
              <a:lumOff val="80000"/>
            </a:schemeClr>
          </a:solidFill>
        </p:spPr>
        <p:txBody>
          <a:bodyPr wrap="square" rtlCol="0" anchor="ctr">
            <a:noAutofit/>
          </a:bodyPr>
          <a:lstStyle/>
          <a:p>
            <a:pPr algn="ctr"/>
            <a:r>
              <a:rPr lang="en-US" sz="2400" dirty="0">
                <a:solidFill>
                  <a:schemeClr val="accent1">
                    <a:lumMod val="75000"/>
                  </a:schemeClr>
                </a:solidFill>
              </a:rPr>
              <a:t>Intuition</a:t>
            </a:r>
          </a:p>
          <a:p>
            <a:pPr marL="285750" indent="-285750">
              <a:buFont typeface="Arial" panose="020B0604020202020204" pitchFamily="34" charset="0"/>
              <a:buChar char="•"/>
            </a:pPr>
            <a:r>
              <a:rPr lang="en-US" dirty="0">
                <a:solidFill>
                  <a:schemeClr val="tx2"/>
                </a:solidFill>
              </a:rPr>
              <a:t>Career progression varies from one industry to another</a:t>
            </a:r>
          </a:p>
          <a:p>
            <a:pPr marL="285750" indent="-285750">
              <a:buFont typeface="Arial" panose="020B0604020202020204" pitchFamily="34" charset="0"/>
              <a:buChar char="•"/>
            </a:pPr>
            <a:r>
              <a:rPr lang="en-US" dirty="0">
                <a:solidFill>
                  <a:schemeClr val="tx2"/>
                </a:solidFill>
              </a:rPr>
              <a:t>Enforcing this separation will improve the latent space quality</a:t>
            </a:r>
          </a:p>
          <a:p>
            <a:pPr marL="285750" indent="-285750">
              <a:buFont typeface="Arial" panose="020B0604020202020204" pitchFamily="34" charset="0"/>
              <a:buChar char="•"/>
            </a:pPr>
            <a:r>
              <a:rPr lang="en-US" dirty="0">
                <a:solidFill>
                  <a:schemeClr val="tx2"/>
                </a:solidFill>
              </a:rPr>
              <a:t>It will ease the learning of users’ trajectories</a:t>
            </a:r>
          </a:p>
        </p:txBody>
      </p:sp>
    </p:spTree>
    <p:extLst>
      <p:ext uri="{BB962C8B-B14F-4D97-AF65-F5344CB8AC3E}">
        <p14:creationId xmlns:p14="http://schemas.microsoft.com/office/powerpoint/2010/main" val="6334423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Obstacles</a:t>
            </a:r>
          </a:p>
        </p:txBody>
      </p:sp>
      <p:sp>
        <p:nvSpPr>
          <p:cNvPr id="5" name="Espace réservé du contenu 4">
            <a:extLst>
              <a:ext uri="{FF2B5EF4-FFF2-40B4-BE49-F238E27FC236}">
                <a16:creationId xmlns:a16="http://schemas.microsoft.com/office/drawing/2014/main" id="{41AFEAA5-AA9F-7441-A75B-4C6E9163F76E}"/>
              </a:ext>
            </a:extLst>
          </p:cNvPr>
          <p:cNvSpPr>
            <a:spLocks noGrp="1"/>
          </p:cNvSpPr>
          <p:nvPr>
            <p:ph idx="1"/>
          </p:nvPr>
        </p:nvSpPr>
        <p:spPr/>
        <p:txBody>
          <a:bodyPr>
            <a:normAutofit/>
          </a:bodyPr>
          <a:lstStyle/>
          <a:p>
            <a:pPr>
              <a:lnSpc>
                <a:spcPct val="200000"/>
              </a:lnSpc>
            </a:pPr>
            <a:r>
              <a:rPr lang="en-US" sz="2400" dirty="0"/>
              <a:t>Noisy and unstructured data</a:t>
            </a:r>
          </a:p>
          <a:p>
            <a:pPr>
              <a:lnSpc>
                <a:spcPct val="200000"/>
              </a:lnSpc>
            </a:pPr>
            <a:r>
              <a:rPr lang="en-US" sz="2400" dirty="0"/>
              <a:t>L</a:t>
            </a:r>
            <a:r>
              <a:rPr lang="fr-FR" sz="2400" dirty="0" err="1"/>
              <a:t>ack</a:t>
            </a:r>
            <a:r>
              <a:rPr lang="fr-FR" sz="2400" dirty="0"/>
              <a:t> of direct supervision on </a:t>
            </a:r>
            <a:r>
              <a:rPr lang="fr-FR" sz="2400" dirty="0" err="1"/>
              <a:t>experience</a:t>
            </a:r>
            <a:endParaRPr lang="en-US" sz="2400" dirty="0"/>
          </a:p>
          <a:p>
            <a:pPr>
              <a:lnSpc>
                <a:spcPct val="200000"/>
              </a:lnSpc>
            </a:pPr>
            <a:r>
              <a:rPr lang="en-US" sz="2400" dirty="0"/>
              <a:t>Insufficient data</a:t>
            </a:r>
          </a:p>
          <a:p>
            <a:pPr>
              <a:lnSpc>
                <a:spcPct val="200000"/>
              </a:lnSpc>
            </a:pPr>
            <a:r>
              <a:rPr lang="en-US" sz="2400" dirty="0"/>
              <a:t>Comparing incomparable objects?</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53</a:t>
            </a:fld>
            <a:endParaRPr lang="en-US"/>
          </a:p>
        </p:txBody>
      </p:sp>
    </p:spTree>
    <p:extLst>
      <p:ext uri="{BB962C8B-B14F-4D97-AF65-F5344CB8AC3E}">
        <p14:creationId xmlns:p14="http://schemas.microsoft.com/office/powerpoint/2010/main" val="9801017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Conclusion</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54</a:t>
            </a:fld>
            <a:endParaRPr lang="fr-FR" dirty="0"/>
          </a:p>
        </p:txBody>
      </p:sp>
    </p:spTree>
    <p:extLst>
      <p:ext uri="{BB962C8B-B14F-4D97-AF65-F5344CB8AC3E}">
        <p14:creationId xmlns:p14="http://schemas.microsoft.com/office/powerpoint/2010/main" val="1999187237"/>
      </p:ext>
    </p:extLst>
  </p:cSld>
  <p:clrMapOvr>
    <a:masterClrMapping/>
  </p:clrMapOvr>
  <mc:AlternateContent xmlns:mc="http://schemas.openxmlformats.org/markup-compatibility/2006" xmlns:p14="http://schemas.microsoft.com/office/powerpoint/2010/main">
    <mc:Choice Requires="p14">
      <p:transition p14:dur="300" advTm="1408">
        <p:fade/>
      </p:transition>
    </mc:Choice>
    <mc:Fallback xmlns="">
      <p:transition advTm="1408">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20D6-DB8A-C440-8D05-80E3094F9CAA}"/>
              </a:ext>
            </a:extLst>
          </p:cNvPr>
          <p:cNvSpPr>
            <a:spLocks noGrp="1"/>
          </p:cNvSpPr>
          <p:nvPr>
            <p:ph type="title"/>
          </p:nvPr>
        </p:nvSpPr>
        <p:spPr/>
        <p:txBody>
          <a:bodyPr/>
          <a:lstStyle/>
          <a:p>
            <a:r>
              <a:rPr lang="en-US" dirty="0"/>
              <a:t>Contributions</a:t>
            </a:r>
          </a:p>
        </p:txBody>
      </p:sp>
      <p:sp>
        <p:nvSpPr>
          <p:cNvPr id="4" name="Slide Number Placeholder 3">
            <a:extLst>
              <a:ext uri="{FF2B5EF4-FFF2-40B4-BE49-F238E27FC236}">
                <a16:creationId xmlns:a16="http://schemas.microsoft.com/office/drawing/2014/main" id="{7E01CDA4-F68A-C24B-96D6-76C81ECADBCF}"/>
              </a:ext>
            </a:extLst>
          </p:cNvPr>
          <p:cNvSpPr>
            <a:spLocks noGrp="1"/>
          </p:cNvSpPr>
          <p:nvPr>
            <p:ph type="sldNum" sz="quarter" idx="12"/>
          </p:nvPr>
        </p:nvSpPr>
        <p:spPr/>
        <p:txBody>
          <a:bodyPr/>
          <a:lstStyle/>
          <a:p>
            <a:fld id="{30CCB0C1-2DF4-8B4C-AC0E-201D3DFFEAFD}" type="slidenum">
              <a:rPr lang="en-US" smtClean="0"/>
              <a:pPr/>
              <a:t>55</a:t>
            </a:fld>
            <a:endParaRPr lang="en-US"/>
          </a:p>
        </p:txBody>
      </p:sp>
      <p:sp>
        <p:nvSpPr>
          <p:cNvPr id="3" name="ZoneTexte 2">
            <a:extLst>
              <a:ext uri="{FF2B5EF4-FFF2-40B4-BE49-F238E27FC236}">
                <a16:creationId xmlns:a16="http://schemas.microsoft.com/office/drawing/2014/main" id="{5F3A8D22-7D88-2346-9D42-425521746097}"/>
              </a:ext>
            </a:extLst>
          </p:cNvPr>
          <p:cNvSpPr txBox="1"/>
          <p:nvPr/>
        </p:nvSpPr>
        <p:spPr>
          <a:xfrm>
            <a:off x="1409700" y="3225800"/>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a:p>
          <a:p>
            <a:endParaRPr lang="en-US"/>
          </a:p>
        </p:txBody>
      </p:sp>
      <p:sp>
        <p:nvSpPr>
          <p:cNvPr id="5" name="ZoneTexte 4">
            <a:extLst>
              <a:ext uri="{FF2B5EF4-FFF2-40B4-BE49-F238E27FC236}">
                <a16:creationId xmlns:a16="http://schemas.microsoft.com/office/drawing/2014/main" id="{D46078ED-6447-8B4A-A494-AD72C33D39FC}"/>
              </a:ext>
            </a:extLst>
          </p:cNvPr>
          <p:cNvSpPr txBox="1"/>
          <p:nvPr/>
        </p:nvSpPr>
        <p:spPr>
          <a:xfrm>
            <a:off x="516632" y="2857718"/>
            <a:ext cx="8087541" cy="2028825"/>
          </a:xfrm>
          <a:prstGeom prst="rect">
            <a:avLst/>
          </a:prstGeom>
          <a:noFill/>
        </p:spPr>
        <p:txBody>
          <a:bodyPr wrap="square" rtlCol="0">
            <a:spAutoFit/>
          </a:bodyPr>
          <a:lstStyle/>
          <a:p>
            <a:pPr marL="285750" indent="-285750">
              <a:lnSpc>
                <a:spcPct val="200000"/>
              </a:lnSpc>
              <a:buFont typeface="Police système Courant"/>
              <a:buChar char="→"/>
            </a:pPr>
            <a:r>
              <a:rPr lang="en-US" sz="2200" dirty="0">
                <a:solidFill>
                  <a:schemeClr val="tx2"/>
                </a:solidFill>
              </a:rPr>
              <a:t>A refined, explainable user representation</a:t>
            </a:r>
          </a:p>
          <a:p>
            <a:pPr marL="285750" indent="-285750">
              <a:lnSpc>
                <a:spcPct val="200000"/>
              </a:lnSpc>
              <a:buFont typeface="Police système Courant"/>
              <a:buChar char="→"/>
            </a:pPr>
            <a:r>
              <a:rPr lang="en-US" sz="2200" dirty="0">
                <a:solidFill>
                  <a:schemeClr val="tx2"/>
                </a:solidFill>
              </a:rPr>
              <a:t>An NLP-based user representation framework</a:t>
            </a:r>
          </a:p>
          <a:p>
            <a:pPr marL="285750" indent="-285750">
              <a:lnSpc>
                <a:spcPct val="200000"/>
              </a:lnSpc>
              <a:buFont typeface="Police système Courant"/>
              <a:buChar char="→"/>
            </a:pPr>
            <a:r>
              <a:rPr lang="en-US" sz="2200" dirty="0">
                <a:solidFill>
                  <a:schemeClr val="tx2"/>
                </a:solidFill>
              </a:rPr>
              <a:t>A new application domain: Human Resources</a:t>
            </a:r>
          </a:p>
        </p:txBody>
      </p:sp>
      <p:sp>
        <p:nvSpPr>
          <p:cNvPr id="6" name="ZoneTexte 5">
            <a:extLst>
              <a:ext uri="{FF2B5EF4-FFF2-40B4-BE49-F238E27FC236}">
                <a16:creationId xmlns:a16="http://schemas.microsoft.com/office/drawing/2014/main" id="{49D32109-9D31-EC47-AA03-8FD502660800}"/>
              </a:ext>
            </a:extLst>
          </p:cNvPr>
          <p:cNvSpPr txBox="1"/>
          <p:nvPr/>
        </p:nvSpPr>
        <p:spPr>
          <a:xfrm>
            <a:off x="2588217" y="2402237"/>
            <a:ext cx="3183757" cy="369332"/>
          </a:xfrm>
          <a:prstGeom prst="rect">
            <a:avLst/>
          </a:prstGeom>
          <a:noFill/>
        </p:spPr>
        <p:txBody>
          <a:bodyPr wrap="none" rtlCol="0">
            <a:spAutoFit/>
          </a:bodyPr>
          <a:lstStyle/>
          <a:p>
            <a:r>
              <a:rPr lang="en-US" dirty="0">
                <a:solidFill>
                  <a:srgbClr val="C00000"/>
                </a:solidFill>
              </a:rPr>
              <a:t>Grosse </a:t>
            </a:r>
            <a:r>
              <a:rPr lang="en-US" dirty="0" err="1">
                <a:solidFill>
                  <a:srgbClr val="C00000"/>
                </a:solidFill>
              </a:rPr>
              <a:t>prise</a:t>
            </a:r>
            <a:r>
              <a:rPr lang="en-US" dirty="0">
                <a:solidFill>
                  <a:srgbClr val="C00000"/>
                </a:solidFill>
              </a:rPr>
              <a:t> de </a:t>
            </a:r>
            <a:r>
              <a:rPr lang="en-US" dirty="0" err="1">
                <a:solidFill>
                  <a:srgbClr val="C00000"/>
                </a:solidFill>
              </a:rPr>
              <a:t>recul</a:t>
            </a:r>
            <a:r>
              <a:rPr lang="en-US" dirty="0">
                <a:solidFill>
                  <a:srgbClr val="C00000"/>
                </a:solidFill>
              </a:rPr>
              <a:t> </a:t>
            </a:r>
            <a:r>
              <a:rPr lang="en-US" dirty="0" err="1">
                <a:solidFill>
                  <a:srgbClr val="C00000"/>
                </a:solidFill>
              </a:rPr>
              <a:t>nécéssaire</a:t>
            </a:r>
            <a:endParaRPr lang="en-US" dirty="0">
              <a:solidFill>
                <a:srgbClr val="C00000"/>
              </a:solidFill>
            </a:endParaRPr>
          </a:p>
        </p:txBody>
      </p:sp>
    </p:spTree>
    <p:extLst>
      <p:ext uri="{BB962C8B-B14F-4D97-AF65-F5344CB8AC3E}">
        <p14:creationId xmlns:p14="http://schemas.microsoft.com/office/powerpoint/2010/main" val="3074841289"/>
      </p:ext>
    </p:extLst>
  </p:cSld>
  <p:clrMapOvr>
    <a:masterClrMapping/>
  </p:clrMapOvr>
  <mc:AlternateContent xmlns:mc="http://schemas.openxmlformats.org/markup-compatibility/2006" xmlns:p14="http://schemas.microsoft.com/office/powerpoint/2010/main">
    <mc:Choice Requires="p14">
      <p:transition p14:dur="300" advTm="81927">
        <p:fade/>
      </p:transition>
    </mc:Choice>
    <mc:Fallback xmlns="">
      <p:transition advTm="81927">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a:t>Perspectives</a:t>
            </a:r>
            <a:endParaRPr lang="en-US" sz="2200"/>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en-US" smtClean="0"/>
              <a:pPr/>
              <a:t>56</a:t>
            </a:fld>
            <a:endParaRPr lang="en-US"/>
          </a:p>
        </p:txBody>
      </p:sp>
      <p:sp>
        <p:nvSpPr>
          <p:cNvPr id="5" name="Espace réservé du contenu 9">
            <a:extLst>
              <a:ext uri="{FF2B5EF4-FFF2-40B4-BE49-F238E27FC236}">
                <a16:creationId xmlns:a16="http://schemas.microsoft.com/office/drawing/2014/main" id="{B1FEDF2E-BC60-B046-B0E7-8CE037D20287}"/>
              </a:ext>
            </a:extLst>
          </p:cNvPr>
          <p:cNvSpPr txBox="1">
            <a:spLocks/>
          </p:cNvSpPr>
          <p:nvPr/>
        </p:nvSpPr>
        <p:spPr>
          <a:xfrm>
            <a:off x="591014" y="1348178"/>
            <a:ext cx="7961971" cy="4727158"/>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Police système Courant"/>
              <a:buChar char="→"/>
            </a:pPr>
            <a:r>
              <a:rPr lang="en-US"/>
              <a:t>Update existing models with newer architectures</a:t>
            </a:r>
          </a:p>
          <a:p>
            <a:pPr>
              <a:lnSpc>
                <a:spcPct val="200000"/>
              </a:lnSpc>
              <a:buFont typeface="Police système Courant"/>
              <a:buChar char="→"/>
            </a:pPr>
            <a:r>
              <a:rPr lang="en-US"/>
              <a:t>Diversify training objectives</a:t>
            </a:r>
          </a:p>
          <a:p>
            <a:pPr>
              <a:lnSpc>
                <a:spcPct val="200000"/>
              </a:lnSpc>
              <a:buFont typeface="Police système Courant"/>
              <a:buChar char="→"/>
            </a:pPr>
            <a:r>
              <a:rPr lang="en-US"/>
              <a:t>User Dynamic Modeling</a:t>
            </a:r>
          </a:p>
          <a:p>
            <a:pPr>
              <a:lnSpc>
                <a:spcPct val="200000"/>
              </a:lnSpc>
              <a:buFont typeface="Police système Courant"/>
              <a:buChar char="→"/>
            </a:pPr>
            <a:r>
              <a:rPr lang="en-US"/>
              <a:t>New applications</a:t>
            </a:r>
          </a:p>
        </p:txBody>
      </p:sp>
    </p:spTree>
    <p:extLst>
      <p:ext uri="{BB962C8B-B14F-4D97-AF65-F5344CB8AC3E}">
        <p14:creationId xmlns:p14="http://schemas.microsoft.com/office/powerpoint/2010/main" val="67020175"/>
      </p:ext>
    </p:extLst>
  </p:cSld>
  <p:clrMapOvr>
    <a:masterClrMapping/>
  </p:clrMapOvr>
  <mc:AlternateContent xmlns:mc="http://schemas.openxmlformats.org/markup-compatibility/2006" xmlns:p14="http://schemas.microsoft.com/office/powerpoint/2010/main">
    <mc:Choice Requires="p14">
      <p:transition p14:dur="300" advTm="92943">
        <p:fade/>
      </p:transition>
    </mc:Choice>
    <mc:Fallback xmlns="">
      <p:transition advTm="92943">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dirty="0"/>
              <a:t>Perspectives</a:t>
            </a:r>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fr-FR" smtClean="0"/>
              <a:pPr/>
              <a:t>57</a:t>
            </a:fld>
            <a:endParaRPr lang="fr-FR" dirty="0"/>
          </a:p>
        </p:txBody>
      </p:sp>
      <p:sp>
        <p:nvSpPr>
          <p:cNvPr id="10" name="Espace réservé du contenu 9">
            <a:extLst>
              <a:ext uri="{FF2B5EF4-FFF2-40B4-BE49-F238E27FC236}">
                <a16:creationId xmlns:a16="http://schemas.microsoft.com/office/drawing/2014/main" id="{2A75CD12-EEAA-BB44-A510-38CB2A9FC4A0}"/>
              </a:ext>
            </a:extLst>
          </p:cNvPr>
          <p:cNvSpPr>
            <a:spLocks noGrp="1"/>
          </p:cNvSpPr>
          <p:nvPr>
            <p:ph idx="1"/>
          </p:nvPr>
        </p:nvSpPr>
        <p:spPr/>
        <p:txBody>
          <a:bodyPr/>
          <a:lstStyle/>
          <a:p>
            <a:endParaRPr lang="fr-FR" dirty="0"/>
          </a:p>
        </p:txBody>
      </p:sp>
      <p:sp>
        <p:nvSpPr>
          <p:cNvPr id="3" name="Rectangle 2">
            <a:extLst>
              <a:ext uri="{FF2B5EF4-FFF2-40B4-BE49-F238E27FC236}">
                <a16:creationId xmlns:a16="http://schemas.microsoft.com/office/drawing/2014/main" id="{8DDC7EC0-707E-C241-ADCA-0EA964CE9CD0}"/>
              </a:ext>
            </a:extLst>
          </p:cNvPr>
          <p:cNvSpPr/>
          <p:nvPr/>
        </p:nvSpPr>
        <p:spPr>
          <a:xfrm>
            <a:off x="2286000" y="3105835"/>
            <a:ext cx="4572000" cy="646331"/>
          </a:xfrm>
          <a:prstGeom prst="rect">
            <a:avLst/>
          </a:prstGeom>
        </p:spPr>
        <p:txBody>
          <a:bodyPr>
            <a:spAutoFit/>
          </a:bodyPr>
          <a:lstStyle/>
          <a:p>
            <a:r>
              <a:rPr lang="fr-FR" dirty="0">
                <a:solidFill>
                  <a:srgbClr val="C00000"/>
                </a:solidFill>
              </a:rPr>
              <a:t>TODO : illustration des phrases générées avec un transformer</a:t>
            </a:r>
          </a:p>
        </p:txBody>
      </p:sp>
    </p:spTree>
    <p:extLst>
      <p:ext uri="{BB962C8B-B14F-4D97-AF65-F5344CB8AC3E}">
        <p14:creationId xmlns:p14="http://schemas.microsoft.com/office/powerpoint/2010/main" val="4267421225"/>
      </p:ext>
    </p:extLst>
  </p:cSld>
  <p:clrMapOvr>
    <a:masterClrMapping/>
  </p:clrMapOvr>
  <mc:AlternateContent xmlns:mc="http://schemas.openxmlformats.org/markup-compatibility/2006" xmlns:p14="http://schemas.microsoft.com/office/powerpoint/2010/main">
    <mc:Choice Requires="p14">
      <p:transition p14:dur="300" advTm="94616">
        <p:fade/>
      </p:transition>
    </mc:Choice>
    <mc:Fallback xmlns="">
      <p:transition advTm="94616">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466095" y="1272722"/>
            <a:ext cx="6214865" cy="551584"/>
          </a:xfrm>
        </p:spPr>
        <p:txBody>
          <a:bodyPr/>
          <a:lstStyle/>
          <a:p>
            <a:pPr algn="ctr"/>
            <a:r>
              <a:rPr lang="en-US" sz="3200" dirty="0"/>
              <a:t>T</a:t>
            </a:r>
            <a:r>
              <a:rPr lang="en-US" sz="2800" dirty="0"/>
              <a:t>hank</a:t>
            </a:r>
            <a:r>
              <a:rPr lang="en-US" sz="3200" dirty="0"/>
              <a:t> Y</a:t>
            </a:r>
            <a:r>
              <a:rPr lang="en-US" sz="2800" dirty="0"/>
              <a:t>ou</a:t>
            </a:r>
            <a:r>
              <a:rPr lang="en-US" sz="3200" dirty="0"/>
              <a:t>!</a:t>
            </a:r>
          </a:p>
        </p:txBody>
      </p:sp>
      <p:sp>
        <p:nvSpPr>
          <p:cNvPr id="25" name="TextBox 24">
            <a:extLst>
              <a:ext uri="{FF2B5EF4-FFF2-40B4-BE49-F238E27FC236}">
                <a16:creationId xmlns:a16="http://schemas.microsoft.com/office/drawing/2014/main" id="{96D3647F-755D-0F4A-982C-92A1A09C6ACC}"/>
              </a:ext>
            </a:extLst>
          </p:cNvPr>
          <p:cNvSpPr txBox="1"/>
          <p:nvPr/>
        </p:nvSpPr>
        <p:spPr>
          <a:xfrm>
            <a:off x="535577" y="3896303"/>
            <a:ext cx="7302140" cy="1631216"/>
          </a:xfrm>
          <a:prstGeom prst="rect">
            <a:avLst/>
          </a:prstGeom>
          <a:noFill/>
        </p:spPr>
        <p:txBody>
          <a:bodyPr wrap="square" rtlCol="0">
            <a:spAutoFit/>
          </a:bodyPr>
          <a:lstStyle/>
          <a:p>
            <a:r>
              <a:rPr lang="en-US" sz="1500" b="1" dirty="0"/>
              <a:t>Publications:</a:t>
            </a:r>
          </a:p>
          <a:p>
            <a:endParaRPr lang="en-US" sz="1500" b="1" dirty="0">
              <a:solidFill>
                <a:schemeClr val="tx1">
                  <a:lumMod val="65000"/>
                  <a:lumOff val="35000"/>
                </a:schemeClr>
              </a:solidFill>
            </a:endParaRPr>
          </a:p>
          <a:p>
            <a:endParaRPr lang="en-US" sz="500" dirty="0">
              <a:solidFill>
                <a:schemeClr val="tx1">
                  <a:lumMod val="65000"/>
                  <a:lumOff val="35000"/>
                </a:schemeClr>
              </a:solidFill>
            </a:endParaRPr>
          </a:p>
          <a:p>
            <a:r>
              <a:rPr lang="en-US" sz="1500" dirty="0"/>
              <a:t>RNN &amp; </a:t>
            </a:r>
            <a:r>
              <a:rPr lang="en-US" sz="1500" dirty="0" err="1"/>
              <a:t>modèle</a:t>
            </a:r>
            <a:r>
              <a:rPr lang="en-US" sz="1500" dirty="0"/>
              <a:t> </a:t>
            </a:r>
            <a:r>
              <a:rPr lang="en-US" sz="1500" dirty="0" err="1"/>
              <a:t>d’attention</a:t>
            </a:r>
            <a:r>
              <a:rPr lang="en-US" sz="1500" dirty="0"/>
              <a:t> pour </a:t>
            </a:r>
            <a:r>
              <a:rPr lang="en-US" sz="1500" dirty="0" err="1"/>
              <a:t>l’apprentissage</a:t>
            </a:r>
            <a:r>
              <a:rPr lang="en-US" sz="1500" dirty="0"/>
              <a:t> de </a:t>
            </a:r>
            <a:r>
              <a:rPr lang="en-US" sz="1500" dirty="0" err="1"/>
              <a:t>profils</a:t>
            </a:r>
            <a:r>
              <a:rPr lang="en-US" sz="1500" dirty="0"/>
              <a:t> </a:t>
            </a:r>
            <a:r>
              <a:rPr lang="en-US" sz="1500" dirty="0" err="1"/>
              <a:t>textuels</a:t>
            </a:r>
            <a:r>
              <a:rPr lang="en-US" sz="1500" dirty="0"/>
              <a:t> </a:t>
            </a:r>
            <a:r>
              <a:rPr lang="en-US" sz="1500" dirty="0" err="1"/>
              <a:t>personnalisés</a:t>
            </a:r>
            <a:r>
              <a:rPr lang="en-US" sz="1500" dirty="0"/>
              <a:t>.</a:t>
            </a:r>
            <a:br>
              <a:rPr lang="en-US" sz="1500" dirty="0"/>
            </a:br>
            <a:r>
              <a:rPr lang="en-US" sz="1500" dirty="0">
                <a:solidFill>
                  <a:schemeClr val="tx1">
                    <a:lumMod val="65000"/>
                    <a:lumOff val="35000"/>
                  </a:schemeClr>
                </a:solidFill>
              </a:rPr>
              <a:t>C.-E. Dias, 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CORIA 2018</a:t>
            </a:r>
          </a:p>
          <a:p>
            <a:r>
              <a:rPr lang="en-US" sz="1500" dirty="0"/>
              <a:t>Resume: A Robust Framework for Professional Profile Learning &amp; Evaluation</a:t>
            </a:r>
            <a:br>
              <a:rPr lang="en-US" sz="1500" dirty="0"/>
            </a:br>
            <a:r>
              <a:rPr lang="en-US" sz="1500" dirty="0">
                <a:solidFill>
                  <a:schemeClr val="tx1">
                    <a:lumMod val="65000"/>
                    <a:lumOff val="35000"/>
                  </a:schemeClr>
                </a:solidFill>
              </a:rPr>
              <a:t>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ESANN 2020.</a:t>
            </a:r>
          </a:p>
          <a:p>
            <a:endParaRPr lang="en-US" sz="500" dirty="0">
              <a:solidFill>
                <a:schemeClr val="tx1">
                  <a:lumMod val="65000"/>
                  <a:lumOff val="35000"/>
                </a:schemeClr>
              </a:solidFill>
            </a:endParaRPr>
          </a:p>
        </p:txBody>
      </p:sp>
    </p:spTree>
    <p:extLst>
      <p:ext uri="{BB962C8B-B14F-4D97-AF65-F5344CB8AC3E}">
        <p14:creationId xmlns:p14="http://schemas.microsoft.com/office/powerpoint/2010/main" val="4167843010"/>
      </p:ext>
    </p:extLst>
  </p:cSld>
  <p:clrMapOvr>
    <a:masterClrMapping/>
  </p:clrMapOvr>
  <mc:AlternateContent xmlns:mc="http://schemas.openxmlformats.org/markup-compatibility/2006" xmlns:p14="http://schemas.microsoft.com/office/powerpoint/2010/main">
    <mc:Choice Requires="p14">
      <p:transition p14:dur="300" advTm="2705">
        <p:fade/>
      </p:transition>
    </mc:Choice>
    <mc:Fallback xmlns="">
      <p:transition advTm="2705">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5</a:t>
            </a:fld>
            <a:endParaRPr lang="fr-FR" dirty="0"/>
          </a:p>
        </p:txBody>
      </p:sp>
      <p:sp>
        <p:nvSpPr>
          <p:cNvPr id="8" name="Ellipse 7">
            <a:extLst>
              <a:ext uri="{FF2B5EF4-FFF2-40B4-BE49-F238E27FC236}">
                <a16:creationId xmlns:a16="http://schemas.microsoft.com/office/drawing/2014/main" id="{0BF69E49-8D91-3945-98B1-CC30DD8226A8}"/>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Ellipse 8">
            <a:extLst>
              <a:ext uri="{FF2B5EF4-FFF2-40B4-BE49-F238E27FC236}">
                <a16:creationId xmlns:a16="http://schemas.microsoft.com/office/drawing/2014/main" id="{D30794E8-2DE1-634E-A852-438563BAA8D8}"/>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0" name="ZoneTexte 9">
            <a:extLst>
              <a:ext uri="{FF2B5EF4-FFF2-40B4-BE49-F238E27FC236}">
                <a16:creationId xmlns:a16="http://schemas.microsoft.com/office/drawing/2014/main" id="{1EB4D0F0-C94D-E84F-B57F-FA67F1BAD770}"/>
              </a:ext>
            </a:extLst>
          </p:cNvPr>
          <p:cNvSpPr txBox="1"/>
          <p:nvPr/>
        </p:nvSpPr>
        <p:spPr>
          <a:xfrm>
            <a:off x="5621310" y="1723869"/>
            <a:ext cx="3327817" cy="1231106"/>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Use users’ textual traces</a:t>
            </a:r>
          </a:p>
          <a:p>
            <a:pPr marL="285750" indent="-285750">
              <a:buFont typeface="Arial" panose="020B0604020202020204" pitchFamily="34" charset="0"/>
              <a:buChar char="•"/>
            </a:pPr>
            <a:r>
              <a:rPr lang="en-US" dirty="0"/>
              <a:t>Identify what defines / matters to the user</a:t>
            </a:r>
          </a:p>
        </p:txBody>
      </p:sp>
      <p:sp>
        <p:nvSpPr>
          <p:cNvPr id="11" name="ZoneTexte 10">
            <a:extLst>
              <a:ext uri="{FF2B5EF4-FFF2-40B4-BE49-F238E27FC236}">
                <a16:creationId xmlns:a16="http://schemas.microsoft.com/office/drawing/2014/main" id="{C307A599-57EA-8F46-AA29-EBBA7A76BEB8}"/>
              </a:ext>
            </a:extLst>
          </p:cNvPr>
          <p:cNvSpPr txBox="1"/>
          <p:nvPr/>
        </p:nvSpPr>
        <p:spPr>
          <a:xfrm>
            <a:off x="5621309" y="3553026"/>
            <a:ext cx="3327817" cy="1231106"/>
          </a:xfrm>
          <a:prstGeom prst="rect">
            <a:avLst/>
          </a:prstGeom>
          <a:noFill/>
        </p:spPr>
        <p:txBody>
          <a:bodyPr wrap="square" rtlCol="0">
            <a:spAutoFit/>
          </a:bodyPr>
          <a:lstStyle/>
          <a:p>
            <a:r>
              <a:rPr lang="en-US" sz="2000" b="1" dirty="0">
                <a:solidFill>
                  <a:schemeClr val="accent1"/>
                </a:solidFill>
              </a:rPr>
              <a:t>How</a:t>
            </a:r>
          </a:p>
          <a:p>
            <a:pPr marL="342900" indent="-342900">
              <a:buFont typeface="Arial" panose="020B0604020202020204" pitchFamily="34" charset="0"/>
              <a:buChar char="•"/>
            </a:pPr>
            <a:r>
              <a:rPr lang="en-US" dirty="0"/>
              <a:t>Word embedding</a:t>
            </a:r>
            <a:r>
              <a:rPr lang="en-US" dirty="0">
                <a:solidFill>
                  <a:schemeClr val="tx1">
                    <a:lumMod val="75000"/>
                    <a:lumOff val="25000"/>
                  </a:schemeClr>
                </a:solidFill>
              </a:rPr>
              <a:t> [1]</a:t>
            </a:r>
          </a:p>
          <a:p>
            <a:pPr marL="342900" indent="-342900">
              <a:buFont typeface="Arial" panose="020B0604020202020204" pitchFamily="34" charset="0"/>
              <a:buChar char="•"/>
            </a:pPr>
            <a:r>
              <a:rPr lang="en-US" dirty="0"/>
              <a:t>Sequence modeling</a:t>
            </a:r>
            <a:r>
              <a:rPr lang="en-US" dirty="0">
                <a:solidFill>
                  <a:schemeClr val="tx1">
                    <a:lumMod val="75000"/>
                    <a:lumOff val="25000"/>
                  </a:schemeClr>
                </a:solidFill>
              </a:rPr>
              <a:t> [2]</a:t>
            </a:r>
          </a:p>
          <a:p>
            <a:pPr marL="342900" indent="-342900">
              <a:buFont typeface="Arial" panose="020B0604020202020204" pitchFamily="34" charset="0"/>
              <a:buChar char="•"/>
            </a:pPr>
            <a:r>
              <a:rPr lang="en-US" dirty="0"/>
              <a:t>Attention mechanisms </a:t>
            </a:r>
            <a:r>
              <a:rPr lang="en-US" dirty="0">
                <a:solidFill>
                  <a:schemeClr val="tx1">
                    <a:lumMod val="75000"/>
                    <a:lumOff val="25000"/>
                  </a:schemeClr>
                </a:solidFill>
              </a:rPr>
              <a:t>[3]</a:t>
            </a:r>
          </a:p>
        </p:txBody>
      </p:sp>
      <p:sp>
        <p:nvSpPr>
          <p:cNvPr id="2" name="Rectangle 1">
            <a:extLst>
              <a:ext uri="{FF2B5EF4-FFF2-40B4-BE49-F238E27FC236}">
                <a16:creationId xmlns:a16="http://schemas.microsoft.com/office/drawing/2014/main" id="{1D8D12FE-4AB3-5D4F-9725-849F6D169FA4}"/>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 P. Bojanowski</a:t>
            </a:r>
            <a:r>
              <a:rPr lang="en-US" b="1" i="1" dirty="0">
                <a:solidFill>
                  <a:schemeClr val="tx1">
                    <a:lumMod val="75000"/>
                    <a:lumOff val="25000"/>
                  </a:schemeClr>
                </a:solidFill>
              </a:rPr>
              <a:t> </a:t>
            </a:r>
            <a:r>
              <a:rPr lang="en-US" i="1" dirty="0">
                <a:solidFill>
                  <a:schemeClr val="tx1">
                    <a:lumMod val="75000"/>
                    <a:lumOff val="25000"/>
                  </a:schemeClr>
                </a:solidFill>
              </a:rPr>
              <a:t>et al., 2016, [2] M. Peters et al., 2018, [3] D. </a:t>
            </a:r>
            <a:r>
              <a:rPr lang="en-US" i="1" dirty="0" err="1">
                <a:solidFill>
                  <a:schemeClr val="tx1">
                    <a:lumMod val="75000"/>
                    <a:lumOff val="25000"/>
                  </a:schemeClr>
                </a:solidFill>
              </a:rPr>
              <a:t>Bahdanau</a:t>
            </a:r>
            <a:r>
              <a:rPr lang="en-US" i="1" dirty="0">
                <a:solidFill>
                  <a:schemeClr val="tx1">
                    <a:lumMod val="75000"/>
                    <a:lumOff val="25000"/>
                  </a:schemeClr>
                </a:solidFill>
              </a:rPr>
              <a:t> et al., 2016 </a:t>
            </a:r>
          </a:p>
        </p:txBody>
      </p:sp>
    </p:spTree>
    <p:extLst>
      <p:ext uri="{BB962C8B-B14F-4D97-AF65-F5344CB8AC3E}">
        <p14:creationId xmlns:p14="http://schemas.microsoft.com/office/powerpoint/2010/main" val="4106561461"/>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References</a:t>
            </a:r>
            <a:br>
              <a:rPr lang="en-US" dirty="0"/>
            </a:br>
            <a:br>
              <a:rPr lang="en-US" sz="500" dirty="0"/>
            </a:br>
            <a:r>
              <a:rPr lang="en-US" dirty="0"/>
              <a:t>⠐</a:t>
            </a:r>
            <a:br>
              <a:rPr lang="en-US" dirty="0"/>
            </a:br>
            <a:r>
              <a:rPr lang="en-US" dirty="0"/>
              <a:t>Appendix</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59</a:t>
            </a:fld>
            <a:endParaRPr lang="fr-FR" dirty="0"/>
          </a:p>
        </p:txBody>
      </p:sp>
    </p:spTree>
    <p:extLst>
      <p:ext uri="{BB962C8B-B14F-4D97-AF65-F5344CB8AC3E}">
        <p14:creationId xmlns:p14="http://schemas.microsoft.com/office/powerpoint/2010/main" val="3348286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E5DA6B-73E6-D34D-A653-9993B905B358}"/>
              </a:ext>
            </a:extLst>
          </p:cNvPr>
          <p:cNvSpPr>
            <a:spLocks noGrp="1"/>
          </p:cNvSpPr>
          <p:nvPr>
            <p:ph type="title"/>
          </p:nvPr>
        </p:nvSpPr>
        <p:spPr/>
        <p:txBody>
          <a:bodyPr/>
          <a:lstStyle/>
          <a:p>
            <a:r>
              <a:rPr lang="en-US" dirty="0"/>
              <a:t>References</a:t>
            </a:r>
          </a:p>
        </p:txBody>
      </p:sp>
      <p:sp>
        <p:nvSpPr>
          <p:cNvPr id="3" name="Slide Number Placeholder 2">
            <a:extLst>
              <a:ext uri="{FF2B5EF4-FFF2-40B4-BE49-F238E27FC236}">
                <a16:creationId xmlns:a16="http://schemas.microsoft.com/office/drawing/2014/main" id="{410A430D-FBFA-AE40-A6B5-01B854E61196}"/>
              </a:ext>
            </a:extLst>
          </p:cNvPr>
          <p:cNvSpPr>
            <a:spLocks noGrp="1"/>
          </p:cNvSpPr>
          <p:nvPr>
            <p:ph type="sldNum" sz="quarter" idx="12"/>
          </p:nvPr>
        </p:nvSpPr>
        <p:spPr/>
        <p:txBody>
          <a:bodyPr/>
          <a:lstStyle/>
          <a:p>
            <a:fld id="{30CCB0C1-2DF4-8B4C-AC0E-201D3DFFEAFD}" type="slidenum">
              <a:rPr lang="fr-FR" smtClean="0"/>
              <a:pPr/>
              <a:t>60</a:t>
            </a:fld>
            <a:endParaRPr lang="fr-FR"/>
          </a:p>
        </p:txBody>
      </p:sp>
      <p:sp>
        <p:nvSpPr>
          <p:cNvPr id="6" name="Espace réservé du contenu 5">
            <a:extLst>
              <a:ext uri="{FF2B5EF4-FFF2-40B4-BE49-F238E27FC236}">
                <a16:creationId xmlns:a16="http://schemas.microsoft.com/office/drawing/2014/main" id="{A1D9E1DF-61E6-AF4B-A775-41E7EC1C186E}"/>
              </a:ext>
            </a:extLst>
          </p:cNvPr>
          <p:cNvSpPr>
            <a:spLocks noGrp="1"/>
          </p:cNvSpPr>
          <p:nvPr>
            <p:ph idx="1"/>
          </p:nvPr>
        </p:nvSpPr>
        <p:spPr/>
        <p:txBody>
          <a:bodyPr>
            <a:normAutofit/>
          </a:bodyPr>
          <a:lstStyle/>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and Dan </a:t>
            </a:r>
            <a:r>
              <a:rPr lang="fr-FR" sz="1800" dirty="0" err="1">
                <a:solidFill>
                  <a:schemeClr val="tx1"/>
                </a:solidFill>
              </a:rPr>
              <a:t>Jurafsky</a:t>
            </a:r>
            <a:r>
              <a:rPr lang="fr-FR" sz="1800" dirty="0">
                <a:solidFill>
                  <a:schemeClr val="tx1"/>
                </a:solidFill>
              </a:rPr>
              <a:t> « Learning Attitudes and </a:t>
            </a:r>
            <a:r>
              <a:rPr lang="fr-FR" sz="1800" dirty="0" err="1">
                <a:solidFill>
                  <a:schemeClr val="tx1"/>
                </a:solidFill>
              </a:rPr>
              <a:t>Attributes</a:t>
            </a:r>
            <a:r>
              <a:rPr lang="fr-FR" sz="1800" dirty="0">
                <a:solidFill>
                  <a:schemeClr val="tx1"/>
                </a:solidFill>
              </a:rPr>
              <a:t> </a:t>
            </a:r>
            <a:r>
              <a:rPr lang="fr-FR" sz="1800" dirty="0" err="1">
                <a:solidFill>
                  <a:schemeClr val="tx1"/>
                </a:solidFill>
              </a:rPr>
              <a:t>from</a:t>
            </a:r>
            <a:r>
              <a:rPr lang="fr-FR" sz="1800" dirty="0">
                <a:solidFill>
                  <a:schemeClr val="tx1"/>
                </a:solidFill>
              </a:rPr>
              <a:t> Multi-Aspect </a:t>
            </a:r>
            <a:r>
              <a:rPr lang="fr-FR" sz="1800" dirty="0" err="1">
                <a:solidFill>
                  <a:schemeClr val="tx1"/>
                </a:solidFill>
              </a:rPr>
              <a:t>Reviews</a:t>
            </a:r>
            <a:r>
              <a:rPr lang="fr-FR" sz="1800" dirty="0">
                <a:solidFill>
                  <a:schemeClr val="tx1"/>
                </a:solidFill>
              </a:rPr>
              <a:t> » (2012). 2012 IEEE 12th International </a:t>
            </a:r>
            <a:r>
              <a:rPr lang="fr-FR" sz="1800" dirty="0" err="1">
                <a:solidFill>
                  <a:schemeClr val="tx1"/>
                </a:solidFill>
              </a:rPr>
              <a:t>Conference</a:t>
            </a:r>
            <a:r>
              <a:rPr lang="fr-FR" sz="1800" dirty="0">
                <a:solidFill>
                  <a:schemeClr val="tx1"/>
                </a:solidFill>
              </a:rPr>
              <a:t> on Data Mining: 1020-1025.</a:t>
            </a:r>
          </a:p>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(2013). « </a:t>
            </a:r>
            <a:r>
              <a:rPr lang="fr-FR" sz="1800" dirty="0" err="1">
                <a:solidFill>
                  <a:schemeClr val="tx1"/>
                </a:solidFill>
              </a:rPr>
              <a:t>Hidden</a:t>
            </a:r>
            <a:r>
              <a:rPr lang="fr-FR" sz="1800" dirty="0">
                <a:solidFill>
                  <a:schemeClr val="tx1"/>
                </a:solidFill>
              </a:rPr>
              <a:t> </a:t>
            </a:r>
            <a:r>
              <a:rPr lang="fr-FR" sz="1800" dirty="0" err="1">
                <a:solidFill>
                  <a:schemeClr val="tx1"/>
                </a:solidFill>
              </a:rPr>
              <a:t>factors</a:t>
            </a:r>
            <a:r>
              <a:rPr lang="fr-FR" sz="1800" dirty="0">
                <a:solidFill>
                  <a:schemeClr val="tx1"/>
                </a:solidFill>
              </a:rPr>
              <a:t> and </a:t>
            </a:r>
            <a:r>
              <a:rPr lang="fr-FR" sz="1800" dirty="0" err="1">
                <a:solidFill>
                  <a:schemeClr val="tx1"/>
                </a:solidFill>
              </a:rPr>
              <a:t>hidden</a:t>
            </a:r>
            <a:r>
              <a:rPr lang="fr-FR" sz="1800" dirty="0">
                <a:solidFill>
                  <a:schemeClr val="tx1"/>
                </a:solidFill>
              </a:rPr>
              <a:t> topics: </a:t>
            </a:r>
            <a:r>
              <a:rPr lang="fr-FR" sz="1800" dirty="0" err="1">
                <a:solidFill>
                  <a:schemeClr val="tx1"/>
                </a:solidFill>
              </a:rPr>
              <a:t>understanding</a:t>
            </a:r>
            <a:r>
              <a:rPr lang="fr-FR" sz="1800" dirty="0">
                <a:solidFill>
                  <a:schemeClr val="tx1"/>
                </a:solidFill>
              </a:rPr>
              <a:t> rating dimensions </a:t>
            </a:r>
            <a:r>
              <a:rPr lang="fr-FR" sz="1800" dirty="0" err="1">
                <a:solidFill>
                  <a:schemeClr val="tx1"/>
                </a:solidFill>
              </a:rPr>
              <a:t>with</a:t>
            </a:r>
            <a:r>
              <a:rPr lang="fr-FR" sz="1800" dirty="0">
                <a:solidFill>
                  <a:schemeClr val="tx1"/>
                </a:solidFill>
              </a:rPr>
              <a:t> </a:t>
            </a:r>
            <a:r>
              <a:rPr lang="fr-FR" sz="1800" dirty="0" err="1">
                <a:solidFill>
                  <a:schemeClr val="tx1"/>
                </a:solidFill>
              </a:rPr>
              <a:t>review</a:t>
            </a:r>
            <a:r>
              <a:rPr lang="fr-FR" sz="1800" dirty="0">
                <a:solidFill>
                  <a:schemeClr val="tx1"/>
                </a:solidFill>
              </a:rPr>
              <a:t> </a:t>
            </a:r>
            <a:r>
              <a:rPr lang="fr-FR" sz="1800" dirty="0" err="1">
                <a:solidFill>
                  <a:schemeClr val="tx1"/>
                </a:solidFill>
              </a:rPr>
              <a:t>text</a:t>
            </a:r>
            <a:r>
              <a:rPr lang="fr-FR" sz="1800" dirty="0">
                <a:solidFill>
                  <a:schemeClr val="tx1"/>
                </a:solidFill>
              </a:rPr>
              <a:t> ». In: </a:t>
            </a:r>
            <a:r>
              <a:rPr lang="fr-FR" sz="1800" dirty="0" err="1">
                <a:solidFill>
                  <a:schemeClr val="tx1"/>
                </a:solidFill>
              </a:rPr>
              <a:t>Proceedings</a:t>
            </a:r>
            <a:r>
              <a:rPr lang="fr-FR" sz="1800" dirty="0">
                <a:solidFill>
                  <a:schemeClr val="tx1"/>
                </a:solidFill>
              </a:rPr>
              <a:t> of the 7th ACM </a:t>
            </a:r>
            <a:r>
              <a:rPr lang="fr-FR" sz="1800" dirty="0" err="1">
                <a:solidFill>
                  <a:schemeClr val="tx1"/>
                </a:solidFill>
              </a:rPr>
              <a:t>conference</a:t>
            </a:r>
            <a:r>
              <a:rPr lang="fr-FR" sz="1800" dirty="0">
                <a:solidFill>
                  <a:schemeClr val="tx1"/>
                </a:solidFill>
              </a:rPr>
              <a:t> on </a:t>
            </a:r>
            <a:r>
              <a:rPr lang="fr-FR" sz="1800" dirty="0" err="1">
                <a:solidFill>
                  <a:schemeClr val="tx1"/>
                </a:solidFill>
              </a:rPr>
              <a:t>Recommender</a:t>
            </a:r>
            <a:r>
              <a:rPr lang="fr-FR" sz="1800" dirty="0">
                <a:solidFill>
                  <a:schemeClr val="tx1"/>
                </a:solidFill>
              </a:rPr>
              <a:t> </a:t>
            </a:r>
            <a:r>
              <a:rPr lang="fr-FR" sz="1800" dirty="0" err="1">
                <a:solidFill>
                  <a:schemeClr val="tx1"/>
                </a:solidFill>
              </a:rPr>
              <a:t>systems</a:t>
            </a:r>
            <a:r>
              <a:rPr lang="fr-FR" sz="1800" dirty="0">
                <a:solidFill>
                  <a:schemeClr val="tx1"/>
                </a:solidFill>
              </a:rPr>
              <a:t>. ACM, pp. 165–172 </a:t>
            </a:r>
          </a:p>
          <a:p>
            <a:pPr marL="342900" indent="-342900">
              <a:buFont typeface="+mj-lt"/>
              <a:buAutoNum type="arabicPeriod"/>
            </a:pPr>
            <a:r>
              <a:rPr lang="fr-FR" sz="1800" dirty="0" err="1">
                <a:solidFill>
                  <a:schemeClr val="tx1"/>
                </a:solidFill>
              </a:rPr>
              <a:t>Bojanowski</a:t>
            </a:r>
            <a:r>
              <a:rPr lang="fr-FR" sz="1800" dirty="0">
                <a:solidFill>
                  <a:schemeClr val="tx1"/>
                </a:solidFill>
              </a:rPr>
              <a:t>, Piotr, Edouard Grave, Armand </a:t>
            </a:r>
            <a:r>
              <a:rPr lang="fr-FR" sz="1800" dirty="0" err="1">
                <a:solidFill>
                  <a:schemeClr val="tx1"/>
                </a:solidFill>
              </a:rPr>
              <a:t>Joulin</a:t>
            </a:r>
            <a:r>
              <a:rPr lang="fr-FR" sz="1800" dirty="0">
                <a:solidFill>
                  <a:schemeClr val="tx1"/>
                </a:solidFill>
              </a:rPr>
              <a:t>, and Tomas </a:t>
            </a:r>
            <a:r>
              <a:rPr lang="fr-FR" sz="1800" dirty="0" err="1">
                <a:solidFill>
                  <a:schemeClr val="tx1"/>
                </a:solidFill>
              </a:rPr>
              <a:t>Mikolov</a:t>
            </a:r>
            <a:r>
              <a:rPr lang="fr-FR" sz="1800" dirty="0">
                <a:solidFill>
                  <a:schemeClr val="tx1"/>
                </a:solidFill>
              </a:rPr>
              <a:t> (2016). « </a:t>
            </a:r>
            <a:r>
              <a:rPr lang="fr-FR" sz="1800" dirty="0" err="1">
                <a:solidFill>
                  <a:schemeClr val="tx1"/>
                </a:solidFill>
              </a:rPr>
              <a:t>Enriching</a:t>
            </a:r>
            <a:r>
              <a:rPr lang="fr-FR" sz="1800" dirty="0">
                <a:solidFill>
                  <a:schemeClr val="tx1"/>
                </a:solidFill>
              </a:rPr>
              <a:t> Word </a:t>
            </a:r>
            <a:r>
              <a:rPr lang="fr-FR" sz="1800" dirty="0" err="1">
                <a:solidFill>
                  <a:schemeClr val="tx1"/>
                </a:solidFill>
              </a:rPr>
              <a:t>Vectors</a:t>
            </a:r>
            <a:r>
              <a:rPr lang="fr-FR" sz="1800" dirty="0">
                <a:solidFill>
                  <a:schemeClr val="tx1"/>
                </a:solidFill>
              </a:rPr>
              <a:t> </a:t>
            </a:r>
            <a:r>
              <a:rPr lang="fr-FR" sz="1800" dirty="0" err="1">
                <a:solidFill>
                  <a:schemeClr val="tx1"/>
                </a:solidFill>
              </a:rPr>
              <a:t>with</a:t>
            </a:r>
            <a:r>
              <a:rPr lang="fr-FR" sz="1800" dirty="0">
                <a:solidFill>
                  <a:schemeClr val="tx1"/>
                </a:solidFill>
              </a:rPr>
              <a:t> </a:t>
            </a:r>
            <a:r>
              <a:rPr lang="fr-FR" sz="1800" dirty="0" err="1">
                <a:solidFill>
                  <a:schemeClr val="tx1"/>
                </a:solidFill>
              </a:rPr>
              <a:t>Subword</a:t>
            </a:r>
            <a:r>
              <a:rPr lang="fr-FR" sz="1800" dirty="0">
                <a:solidFill>
                  <a:schemeClr val="tx1"/>
                </a:solidFill>
              </a:rPr>
              <a:t> Information ». In: Transactions of </a:t>
            </a:r>
            <a:r>
              <a:rPr lang="fr-FR" sz="1800" dirty="0" err="1">
                <a:solidFill>
                  <a:schemeClr val="tx1"/>
                </a:solidFill>
              </a:rPr>
              <a:t>theAssociation</a:t>
            </a:r>
            <a:r>
              <a:rPr lang="fr-FR" sz="1800" dirty="0">
                <a:solidFill>
                  <a:schemeClr val="tx1"/>
                </a:solidFill>
              </a:rPr>
              <a:t> for </a:t>
            </a:r>
            <a:r>
              <a:rPr lang="fr-FR" sz="1800" dirty="0" err="1">
                <a:solidFill>
                  <a:schemeClr val="tx1"/>
                </a:solidFill>
              </a:rPr>
              <a:t>Computational</a:t>
            </a:r>
            <a:r>
              <a:rPr lang="fr-FR" sz="1800" dirty="0">
                <a:solidFill>
                  <a:schemeClr val="tx1"/>
                </a:solidFill>
              </a:rPr>
              <a:t> </a:t>
            </a:r>
            <a:r>
              <a:rPr lang="fr-FR" sz="1800" dirty="0" err="1">
                <a:solidFill>
                  <a:schemeClr val="tx1"/>
                </a:solidFill>
              </a:rPr>
              <a:t>Linguistics</a:t>
            </a:r>
            <a:r>
              <a:rPr lang="fr-FR" sz="1800" dirty="0">
                <a:solidFill>
                  <a:schemeClr val="tx1"/>
                </a:solidFill>
              </a:rPr>
              <a:t>.</a:t>
            </a:r>
          </a:p>
        </p:txBody>
      </p:sp>
    </p:spTree>
    <p:extLst>
      <p:ext uri="{BB962C8B-B14F-4D97-AF65-F5344CB8AC3E}">
        <p14:creationId xmlns:p14="http://schemas.microsoft.com/office/powerpoint/2010/main" val="15454430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HRAN</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61</a:t>
            </a:fld>
            <a:endParaRPr lang="fr-FR" dirty="0"/>
          </a:p>
        </p:txBody>
      </p:sp>
    </p:spTree>
    <p:extLst>
      <p:ext uri="{BB962C8B-B14F-4D97-AF65-F5344CB8AC3E}">
        <p14:creationId xmlns:p14="http://schemas.microsoft.com/office/powerpoint/2010/main" val="16221589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Resumé</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62</a:t>
            </a:fld>
            <a:endParaRPr lang="fr-FR" dirty="0"/>
          </a:p>
        </p:txBody>
      </p:sp>
    </p:spTree>
    <p:extLst>
      <p:ext uri="{BB962C8B-B14F-4D97-AF65-F5344CB8AC3E}">
        <p14:creationId xmlns:p14="http://schemas.microsoft.com/office/powerpoint/2010/main" val="1311645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0E247-E64C-944E-84C7-4F66A5CE2F07}"/>
              </a:ext>
            </a:extLst>
          </p:cNvPr>
          <p:cNvSpPr>
            <a:spLocks noGrp="1"/>
          </p:cNvSpPr>
          <p:nvPr>
            <p:ph type="title"/>
          </p:nvPr>
        </p:nvSpPr>
        <p:spPr/>
        <p:txBody>
          <a:bodyPr/>
          <a:lstStyle/>
          <a:p>
            <a:r>
              <a:rPr lang="en-US" dirty="0"/>
              <a:t>ELMo Architecture - detail</a:t>
            </a:r>
          </a:p>
        </p:txBody>
      </p:sp>
      <p:sp>
        <p:nvSpPr>
          <p:cNvPr id="4" name="Espace réservé du numéro de diapositive 3">
            <a:extLst>
              <a:ext uri="{FF2B5EF4-FFF2-40B4-BE49-F238E27FC236}">
                <a16:creationId xmlns:a16="http://schemas.microsoft.com/office/drawing/2014/main" id="{3603B1DF-6A92-CC4D-95F1-567BB45425DD}"/>
              </a:ext>
            </a:extLst>
          </p:cNvPr>
          <p:cNvSpPr>
            <a:spLocks noGrp="1"/>
          </p:cNvSpPr>
          <p:nvPr>
            <p:ph type="sldNum" sz="quarter" idx="12"/>
          </p:nvPr>
        </p:nvSpPr>
        <p:spPr/>
        <p:txBody>
          <a:bodyPr/>
          <a:lstStyle/>
          <a:p>
            <a:fld id="{30CCB0C1-2DF4-8B4C-AC0E-201D3DFFEAFD}" type="slidenum">
              <a:rPr lang="fr-FR" smtClean="0"/>
              <a:pPr/>
              <a:t>63</a:t>
            </a:fld>
            <a:endParaRPr lang="fr-FR" dirty="0"/>
          </a:p>
        </p:txBody>
      </p:sp>
      <p:pic>
        <p:nvPicPr>
          <p:cNvPr id="5" name="Espace réservé du contenu 4">
            <a:extLst>
              <a:ext uri="{FF2B5EF4-FFF2-40B4-BE49-F238E27FC236}">
                <a16:creationId xmlns:a16="http://schemas.microsoft.com/office/drawing/2014/main" id="{8D5ED825-1E0D-2744-A18B-BDF6787AF1C8}"/>
              </a:ext>
            </a:extLst>
          </p:cNvPr>
          <p:cNvPicPr>
            <a:picLocks noGrp="1" noChangeAspect="1"/>
          </p:cNvPicPr>
          <p:nvPr>
            <p:ph idx="1"/>
          </p:nvPr>
        </p:nvPicPr>
        <p:blipFill>
          <a:blip r:embed="rId2"/>
          <a:stretch>
            <a:fillRect/>
          </a:stretch>
        </p:blipFill>
        <p:spPr>
          <a:xfrm>
            <a:off x="590550" y="1712019"/>
            <a:ext cx="7962900" cy="3997525"/>
          </a:xfrm>
          <a:prstGeom prst="rect">
            <a:avLst/>
          </a:prstGeom>
        </p:spPr>
      </p:pic>
    </p:spTree>
    <p:extLst>
      <p:ext uri="{BB962C8B-B14F-4D97-AF65-F5344CB8AC3E}">
        <p14:creationId xmlns:p14="http://schemas.microsoft.com/office/powerpoint/2010/main" val="36885600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User Modeling</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64</a:t>
            </a:fld>
            <a:endParaRPr lang="fr-FR" dirty="0"/>
          </a:p>
        </p:txBody>
      </p:sp>
    </p:spTree>
    <p:extLst>
      <p:ext uri="{BB962C8B-B14F-4D97-AF65-F5344CB8AC3E}">
        <p14:creationId xmlns:p14="http://schemas.microsoft.com/office/powerpoint/2010/main" val="14467766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VAE Training</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65</a:t>
            </a:fld>
            <a:endParaRPr lang="fr-FR" dirty="0"/>
          </a:p>
        </p:txBody>
      </p:sp>
      <p:pic>
        <p:nvPicPr>
          <p:cNvPr id="5" name="Espace réservé du contenu 3">
            <a:extLst>
              <a:ext uri="{FF2B5EF4-FFF2-40B4-BE49-F238E27FC236}">
                <a16:creationId xmlns:a16="http://schemas.microsoft.com/office/drawing/2014/main" id="{A397651E-F6EA-B34D-9832-F608D0EA5C57}"/>
              </a:ext>
            </a:extLst>
          </p:cNvPr>
          <p:cNvPicPr>
            <a:picLocks noChangeAspect="1"/>
          </p:cNvPicPr>
          <p:nvPr/>
        </p:nvPicPr>
        <p:blipFill>
          <a:blip r:embed="rId2"/>
          <a:stretch>
            <a:fillRect/>
          </a:stretch>
        </p:blipFill>
        <p:spPr>
          <a:xfrm>
            <a:off x="857250" y="2129631"/>
            <a:ext cx="7429500" cy="3162300"/>
          </a:xfrm>
          <a:prstGeom prst="rect">
            <a:avLst/>
          </a:prstGeom>
        </p:spPr>
      </p:pic>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spTree>
    <p:extLst>
      <p:ext uri="{BB962C8B-B14F-4D97-AF65-F5344CB8AC3E}">
        <p14:creationId xmlns:p14="http://schemas.microsoft.com/office/powerpoint/2010/main" val="467402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6</a:t>
            </a:fld>
            <a:endParaRPr lang="fr-FR" dirty="0"/>
          </a:p>
        </p:txBody>
      </p:sp>
      <p:sp>
        <p:nvSpPr>
          <p:cNvPr id="9" name="Ellipse 8">
            <a:extLst>
              <a:ext uri="{FF2B5EF4-FFF2-40B4-BE49-F238E27FC236}">
                <a16:creationId xmlns:a16="http://schemas.microsoft.com/office/drawing/2014/main" id="{EF53D10D-8BF6-624B-B33A-4074C7915625}"/>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0" name="Ellipse 9">
            <a:extLst>
              <a:ext uri="{FF2B5EF4-FFF2-40B4-BE49-F238E27FC236}">
                <a16:creationId xmlns:a16="http://schemas.microsoft.com/office/drawing/2014/main" id="{7B4100FB-0CE1-3F4D-B0AC-2A91C57E004B}"/>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1" name="Ellipse 10">
            <a:extLst>
              <a:ext uri="{FF2B5EF4-FFF2-40B4-BE49-F238E27FC236}">
                <a16:creationId xmlns:a16="http://schemas.microsoft.com/office/drawing/2014/main" id="{86442CBE-4E71-6946-BA65-18206E748472}"/>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4" name="ZoneTexte 13">
            <a:extLst>
              <a:ext uri="{FF2B5EF4-FFF2-40B4-BE49-F238E27FC236}">
                <a16:creationId xmlns:a16="http://schemas.microsoft.com/office/drawing/2014/main" id="{56B33B3D-25E3-FC4D-BEEE-AC849B2EF161}"/>
              </a:ext>
            </a:extLst>
          </p:cNvPr>
          <p:cNvSpPr txBox="1"/>
          <p:nvPr/>
        </p:nvSpPr>
        <p:spPr>
          <a:xfrm>
            <a:off x="5415880" y="1723869"/>
            <a:ext cx="3533248" cy="1785104"/>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Provide insights regarding the model’s predictions and / or the user’s representation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5" name="ZoneTexte 14">
            <a:extLst>
              <a:ext uri="{FF2B5EF4-FFF2-40B4-BE49-F238E27FC236}">
                <a16:creationId xmlns:a16="http://schemas.microsoft.com/office/drawing/2014/main" id="{A7A93D01-14CC-3D4C-9138-B2FE72A2A9F6}"/>
              </a:ext>
            </a:extLst>
          </p:cNvPr>
          <p:cNvSpPr txBox="1"/>
          <p:nvPr/>
        </p:nvSpPr>
        <p:spPr>
          <a:xfrm>
            <a:off x="5415879" y="3553026"/>
            <a:ext cx="3533247" cy="1508105"/>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Inherently explainable models </a:t>
            </a:r>
            <a:r>
              <a:rPr lang="en-US" dirty="0">
                <a:solidFill>
                  <a:schemeClr val="tx1">
                    <a:lumMod val="75000"/>
                    <a:lumOff val="25000"/>
                  </a:schemeClr>
                </a:solidFill>
              </a:rPr>
              <a:t>[1]</a:t>
            </a:r>
          </a:p>
          <a:p>
            <a:pPr marL="285750" indent="-285750">
              <a:buFont typeface="Arial" panose="020B0604020202020204" pitchFamily="34" charset="0"/>
              <a:buChar char="•"/>
            </a:pPr>
            <a:r>
              <a:rPr lang="en-US" dirty="0"/>
              <a:t>Post-hoc frameworks </a:t>
            </a:r>
            <a:r>
              <a:rPr lang="en-US" dirty="0">
                <a:solidFill>
                  <a:schemeClr val="tx1">
                    <a:lumMod val="75000"/>
                    <a:lumOff val="25000"/>
                  </a:schemeClr>
                </a:solidFill>
              </a:rPr>
              <a:t>[2]</a:t>
            </a:r>
          </a:p>
          <a:p>
            <a:pPr marL="285750" indent="-285750">
              <a:buFont typeface="Arial" panose="020B0604020202020204" pitchFamily="34" charset="0"/>
              <a:buChar char="•"/>
            </a:pPr>
            <a:r>
              <a:rPr lang="en-US" b="1" dirty="0"/>
              <a:t>Text Generation </a:t>
            </a:r>
            <a:r>
              <a:rPr lang="en-US" dirty="0">
                <a:solidFill>
                  <a:schemeClr val="tx1">
                    <a:lumMod val="75000"/>
                    <a:lumOff val="25000"/>
                  </a:schemeClr>
                </a:solidFill>
              </a:rPr>
              <a:t>[3]</a:t>
            </a:r>
          </a:p>
        </p:txBody>
      </p:sp>
      <p:sp>
        <p:nvSpPr>
          <p:cNvPr id="16" name="Rectangle 15">
            <a:extLst>
              <a:ext uri="{FF2B5EF4-FFF2-40B4-BE49-F238E27FC236}">
                <a16:creationId xmlns:a16="http://schemas.microsoft.com/office/drawing/2014/main" id="{27FE896E-318F-B544-B0E6-71BD3F871356}"/>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a:t>
            </a:r>
            <a:r>
              <a:rPr lang="fr-FR" i="1" dirty="0">
                <a:solidFill>
                  <a:schemeClr val="tx1">
                    <a:lumMod val="75000"/>
                    <a:lumOff val="25000"/>
                  </a:schemeClr>
                </a:solidFill>
              </a:rPr>
              <a:t> R. </a:t>
            </a:r>
            <a:r>
              <a:rPr lang="fr-FR" i="1" dirty="0" err="1">
                <a:solidFill>
                  <a:schemeClr val="tx1">
                    <a:lumMod val="75000"/>
                    <a:lumOff val="25000"/>
                  </a:schemeClr>
                </a:solidFill>
              </a:rPr>
              <a:t>Tibshirani</a:t>
            </a:r>
            <a:r>
              <a:rPr lang="fr-FR" i="1" dirty="0">
                <a:solidFill>
                  <a:schemeClr val="tx1">
                    <a:lumMod val="75000"/>
                    <a:lumOff val="25000"/>
                  </a:schemeClr>
                </a:solidFill>
              </a:rPr>
              <a:t>, 1994</a:t>
            </a:r>
            <a:r>
              <a:rPr lang="en-US" i="1" dirty="0">
                <a:solidFill>
                  <a:schemeClr val="tx1">
                    <a:lumMod val="75000"/>
                    <a:lumOff val="25000"/>
                  </a:schemeClr>
                </a:solidFill>
              </a:rPr>
              <a:t> , [2] M.T. Ribeiro et al., 2016, [3] L.A., </a:t>
            </a:r>
            <a:r>
              <a:rPr lang="fr-FR" i="1" dirty="0">
                <a:solidFill>
                  <a:schemeClr val="tx1">
                    <a:lumMod val="75000"/>
                    <a:lumOff val="25000"/>
                  </a:schemeClr>
                </a:solidFill>
              </a:rPr>
              <a:t>Hendricks</a:t>
            </a:r>
            <a:r>
              <a:rPr lang="en-US" i="1" dirty="0">
                <a:solidFill>
                  <a:schemeClr val="tx1">
                    <a:lumMod val="75000"/>
                    <a:lumOff val="25000"/>
                  </a:schemeClr>
                </a:solidFill>
              </a:rPr>
              <a:t> et al. 2016</a:t>
            </a:r>
            <a:endParaRPr lang="fr-FR" dirty="0"/>
          </a:p>
        </p:txBody>
      </p:sp>
    </p:spTree>
    <p:extLst>
      <p:ext uri="{BB962C8B-B14F-4D97-AF65-F5344CB8AC3E}">
        <p14:creationId xmlns:p14="http://schemas.microsoft.com/office/powerpoint/2010/main" val="230642841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7</a:t>
            </a:fld>
            <a:endParaRPr lang="fr-FR" dirty="0"/>
          </a:p>
        </p:txBody>
      </p:sp>
      <p:sp>
        <p:nvSpPr>
          <p:cNvPr id="13" name="Ellipse 12">
            <a:extLst>
              <a:ext uri="{FF2B5EF4-FFF2-40B4-BE49-F238E27FC236}">
                <a16:creationId xmlns:a16="http://schemas.microsoft.com/office/drawing/2014/main" id="{58696CE6-C88D-9B42-B0DF-394DD486821E}"/>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4" name="Ellipse 13">
            <a:extLst>
              <a:ext uri="{FF2B5EF4-FFF2-40B4-BE49-F238E27FC236}">
                <a16:creationId xmlns:a16="http://schemas.microsoft.com/office/drawing/2014/main" id="{380120CC-DF0F-4349-8731-EB0C18B934B5}"/>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5" name="Ellipse 14">
            <a:extLst>
              <a:ext uri="{FF2B5EF4-FFF2-40B4-BE49-F238E27FC236}">
                <a16:creationId xmlns:a16="http://schemas.microsoft.com/office/drawing/2014/main" id="{232533C7-1E8C-5841-9C26-904EB904BF9D}"/>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6" name="Forme libre 15">
            <a:extLst>
              <a:ext uri="{FF2B5EF4-FFF2-40B4-BE49-F238E27FC236}">
                <a16:creationId xmlns:a16="http://schemas.microsoft.com/office/drawing/2014/main" id="{BC206664-832D-4E4C-A32A-5EEFD6FB5D12}"/>
              </a:ext>
            </a:extLst>
          </p:cNvPr>
          <p:cNvSpPr/>
          <p:nvPr/>
        </p:nvSpPr>
        <p:spPr>
          <a:xfrm>
            <a:off x="2426279" y="2883652"/>
            <a:ext cx="861911" cy="821253"/>
          </a:xfrm>
          <a:custGeom>
            <a:avLst/>
            <a:gdLst>
              <a:gd name="connsiteX0" fmla="*/ 434894 w 861911"/>
              <a:gd name="connsiteY0" fmla="*/ 0 h 821253"/>
              <a:gd name="connsiteX1" fmla="*/ 738989 w 861911"/>
              <a:gd name="connsiteY1" fmla="*/ 29866 h 821253"/>
              <a:gd name="connsiteX2" fmla="*/ 861911 w 861911"/>
              <a:gd name="connsiteY2" fmla="*/ 60659 h 821253"/>
              <a:gd name="connsiteX3" fmla="*/ 830142 w 861911"/>
              <a:gd name="connsiteY3" fmla="*/ 181032 h 821253"/>
              <a:gd name="connsiteX4" fmla="*/ 456034 w 861911"/>
              <a:gd name="connsiteY4" fmla="*/ 783368 h 821253"/>
              <a:gd name="connsiteX5" fmla="*/ 413248 w 861911"/>
              <a:gd name="connsiteY5" fmla="*/ 821253 h 821253"/>
              <a:gd name="connsiteX6" fmla="*/ 316368 w 861911"/>
              <a:gd name="connsiteY6" fmla="*/ 717402 h 821253"/>
              <a:gd name="connsiteX7" fmla="*/ 24074 w 861911"/>
              <a:gd name="connsiteY7" fmla="*/ 167272 h 821253"/>
              <a:gd name="connsiteX8" fmla="*/ 0 w 861911"/>
              <a:gd name="connsiteY8" fmla="*/ 62633 h 821253"/>
              <a:gd name="connsiteX9" fmla="*/ 130799 w 861911"/>
              <a:gd name="connsiteY9" fmla="*/ 29866 h 821253"/>
              <a:gd name="connsiteX10" fmla="*/ 434894 w 861911"/>
              <a:gd name="connsiteY10" fmla="*/ 0 h 82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1911" h="821253">
                <a:moveTo>
                  <a:pt x="434894" y="0"/>
                </a:moveTo>
                <a:cubicBezTo>
                  <a:pt x="539062" y="0"/>
                  <a:pt x="640764" y="10284"/>
                  <a:pt x="738989" y="29866"/>
                </a:cubicBezTo>
                <a:lnTo>
                  <a:pt x="861911" y="60659"/>
                </a:lnTo>
                <a:lnTo>
                  <a:pt x="830142" y="181032"/>
                </a:lnTo>
                <a:cubicBezTo>
                  <a:pt x="756664" y="411191"/>
                  <a:pt x="626694" y="617101"/>
                  <a:pt x="456034" y="783368"/>
                </a:cubicBezTo>
                <a:lnTo>
                  <a:pt x="413248" y="821253"/>
                </a:lnTo>
                <a:lnTo>
                  <a:pt x="316368" y="717402"/>
                </a:lnTo>
                <a:cubicBezTo>
                  <a:pt x="181835" y="558582"/>
                  <a:pt x="80875" y="371768"/>
                  <a:pt x="24074" y="167272"/>
                </a:cubicBezTo>
                <a:lnTo>
                  <a:pt x="0" y="62633"/>
                </a:lnTo>
                <a:lnTo>
                  <a:pt x="130799" y="29866"/>
                </a:lnTo>
                <a:cubicBezTo>
                  <a:pt x="229025" y="10284"/>
                  <a:pt x="330727" y="0"/>
                  <a:pt x="434894" y="0"/>
                </a:cubicBezTo>
                <a:close/>
              </a:path>
            </a:pathLst>
          </a:custGeom>
          <a:solidFill>
            <a:schemeClr val="accent6">
              <a:lumMod val="60000"/>
              <a:lumOff val="40000"/>
              <a:alpha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ctr"/>
            <a:r>
              <a:rPr lang="en-US" sz="1600" dirty="0">
                <a:solidFill>
                  <a:schemeClr val="tx1"/>
                </a:solidFill>
              </a:rPr>
              <a:t>This Work</a:t>
            </a:r>
          </a:p>
        </p:txBody>
      </p:sp>
      <p:sp>
        <p:nvSpPr>
          <p:cNvPr id="8" name="ZoneTexte 7">
            <a:extLst>
              <a:ext uri="{FF2B5EF4-FFF2-40B4-BE49-F238E27FC236}">
                <a16:creationId xmlns:a16="http://schemas.microsoft.com/office/drawing/2014/main" id="{1099DFB3-CCA5-F14A-9ECA-0857D2D2B44B}"/>
              </a:ext>
            </a:extLst>
          </p:cNvPr>
          <p:cNvSpPr txBox="1"/>
          <p:nvPr/>
        </p:nvSpPr>
        <p:spPr>
          <a:xfrm>
            <a:off x="5749870" y="1723869"/>
            <a:ext cx="3199257" cy="2092881"/>
          </a:xfrm>
          <a:prstGeom prst="rect">
            <a:avLst/>
          </a:prstGeom>
          <a:noFill/>
        </p:spPr>
        <p:txBody>
          <a:bodyPr wrap="square" rtlCol="0">
            <a:spAutoFit/>
          </a:bodyPr>
          <a:lstStyle/>
          <a:p>
            <a:pPr algn="ctr"/>
            <a:r>
              <a:rPr lang="en-US" sz="2000" b="1" dirty="0">
                <a:solidFill>
                  <a:schemeClr val="accent1"/>
                </a:solidFill>
              </a:rPr>
              <a:t>What</a:t>
            </a:r>
          </a:p>
          <a:p>
            <a:pPr algn="ctr"/>
            <a:endParaRPr lang="en-US" sz="2000" b="1" dirty="0">
              <a:solidFill>
                <a:schemeClr val="accent1"/>
              </a:solidFill>
            </a:endParaRPr>
          </a:p>
          <a:p>
            <a:pPr algn="ctr"/>
            <a:r>
              <a:rPr lang="en-US" dirty="0"/>
              <a:t>Learn </a:t>
            </a:r>
            <a:r>
              <a:rPr lang="en-US" b="1" dirty="0"/>
              <a:t>versatile</a:t>
            </a:r>
            <a:r>
              <a:rPr lang="en-US" dirty="0"/>
              <a:t>, </a:t>
            </a:r>
            <a:r>
              <a:rPr lang="en-US" b="1" dirty="0"/>
              <a:t>explainable</a:t>
            </a:r>
            <a:r>
              <a:rPr lang="en-US" dirty="0"/>
              <a:t> user representations using </a:t>
            </a:r>
            <a:r>
              <a:rPr lang="en-US" b="1" dirty="0"/>
              <a:t>textual</a:t>
            </a:r>
            <a:r>
              <a:rPr lang="en-US" dirty="0"/>
              <a:t> traces.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ZoneTexte 8">
            <a:extLst>
              <a:ext uri="{FF2B5EF4-FFF2-40B4-BE49-F238E27FC236}">
                <a16:creationId xmlns:a16="http://schemas.microsoft.com/office/drawing/2014/main" id="{AE32B396-AF83-FE4A-A964-2F8D63529EE8}"/>
              </a:ext>
            </a:extLst>
          </p:cNvPr>
          <p:cNvSpPr txBox="1"/>
          <p:nvPr/>
        </p:nvSpPr>
        <p:spPr>
          <a:xfrm>
            <a:off x="5579390" y="3553026"/>
            <a:ext cx="3369736" cy="2062103"/>
          </a:xfrm>
          <a:prstGeom prst="rect">
            <a:avLst/>
          </a:prstGeom>
          <a:noFill/>
        </p:spPr>
        <p:txBody>
          <a:bodyPr wrap="square" rtlCol="0">
            <a:spAutoFit/>
          </a:bodyPr>
          <a:lstStyle/>
          <a:p>
            <a:pPr algn="ctr"/>
            <a:r>
              <a:rPr lang="en-US" sz="2000" b="1" dirty="0">
                <a:solidFill>
                  <a:schemeClr val="accent1"/>
                </a:solidFill>
              </a:rPr>
              <a:t>How</a:t>
            </a:r>
          </a:p>
          <a:p>
            <a:r>
              <a:rPr lang="en-US" dirty="0"/>
              <a:t>By using</a:t>
            </a:r>
          </a:p>
          <a:p>
            <a:pPr marL="742950" lvl="1" indent="-285750">
              <a:buFont typeface="Arial" panose="020B0604020202020204" pitchFamily="34" charset="0"/>
              <a:buChar char="•"/>
            </a:pPr>
            <a:r>
              <a:rPr lang="en-US" dirty="0"/>
              <a:t>Recommendation</a:t>
            </a:r>
          </a:p>
          <a:p>
            <a:pPr marL="742950" lvl="1" indent="-285750">
              <a:buFont typeface="Arial" panose="020B0604020202020204" pitchFamily="34" charset="0"/>
              <a:buChar char="•"/>
            </a:pPr>
            <a:r>
              <a:rPr lang="en-US" dirty="0"/>
              <a:t>NLP</a:t>
            </a:r>
          </a:p>
          <a:p>
            <a:pPr marL="742950" lvl="1" indent="-285750">
              <a:buFont typeface="Arial" panose="020B0604020202020204" pitchFamily="34" charset="0"/>
              <a:buChar char="•"/>
            </a:pPr>
            <a:r>
              <a:rPr lang="en-US" dirty="0"/>
              <a:t>Text Generation</a:t>
            </a:r>
          </a:p>
          <a:p>
            <a:r>
              <a:rPr lang="en-US" dirty="0"/>
              <a:t>In a Representation Learning paradigm.</a:t>
            </a:r>
          </a:p>
        </p:txBody>
      </p:sp>
    </p:spTree>
    <p:extLst>
      <p:ext uri="{BB962C8B-B14F-4D97-AF65-F5344CB8AC3E}">
        <p14:creationId xmlns:p14="http://schemas.microsoft.com/office/powerpoint/2010/main" val="185620768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8</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35246" y="1129881"/>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281109" y="2414388"/>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132" name="ZoneTexte 131">
            <a:extLst>
              <a:ext uri="{FF2B5EF4-FFF2-40B4-BE49-F238E27FC236}">
                <a16:creationId xmlns:a16="http://schemas.microsoft.com/office/drawing/2014/main" id="{899504DB-0349-6744-9C4B-68931073F1DA}"/>
              </a:ext>
            </a:extLst>
          </p:cNvPr>
          <p:cNvSpPr txBox="1"/>
          <p:nvPr/>
        </p:nvSpPr>
        <p:spPr>
          <a:xfrm>
            <a:off x="3662276" y="3904834"/>
            <a:ext cx="2054316" cy="646331"/>
          </a:xfrm>
          <a:prstGeom prst="rect">
            <a:avLst/>
          </a:prstGeom>
          <a:noFill/>
        </p:spPr>
        <p:txBody>
          <a:bodyPr wrap="square" rtlCol="0">
            <a:spAutoFit/>
          </a:bodyPr>
          <a:lstStyle/>
          <a:p>
            <a:pPr algn="ctr"/>
            <a:r>
              <a:rPr lang="en-US" dirty="0"/>
              <a:t>Natural Language Processing</a:t>
            </a:r>
          </a:p>
        </p:txBody>
      </p:sp>
      <p:sp>
        <p:nvSpPr>
          <p:cNvPr id="133" name="ZoneTexte 132">
            <a:extLst>
              <a:ext uri="{FF2B5EF4-FFF2-40B4-BE49-F238E27FC236}">
                <a16:creationId xmlns:a16="http://schemas.microsoft.com/office/drawing/2014/main" id="{9184CB49-2387-774B-96F9-59AF042CDAA1}"/>
              </a:ext>
            </a:extLst>
          </p:cNvPr>
          <p:cNvSpPr txBox="1"/>
          <p:nvPr/>
        </p:nvSpPr>
        <p:spPr>
          <a:xfrm>
            <a:off x="3566859" y="5680012"/>
            <a:ext cx="2245151" cy="369332"/>
          </a:xfrm>
          <a:prstGeom prst="rect">
            <a:avLst/>
          </a:prstGeom>
          <a:noFill/>
        </p:spPr>
        <p:txBody>
          <a:bodyPr wrap="square" rtlCol="0">
            <a:spAutoFit/>
          </a:bodyPr>
          <a:lstStyle/>
          <a:p>
            <a:pPr algn="ctr"/>
            <a:r>
              <a:rPr lang="en-US" dirty="0"/>
              <a:t>Text Generation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281109" y="3872680"/>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281109" y="5423348"/>
            <a:ext cx="2054316" cy="646331"/>
          </a:xfrm>
          <a:prstGeom prst="rect">
            <a:avLst/>
          </a:prstGeom>
          <a:noFill/>
        </p:spPr>
        <p:txBody>
          <a:bodyPr wrap="square" rtlCol="0">
            <a:spAutoFit/>
          </a:bodyPr>
          <a:lstStyle/>
          <a:p>
            <a:pPr algn="ctr"/>
            <a:r>
              <a:rPr lang="en-US"/>
              <a:t>Make predictions </a:t>
            </a:r>
            <a:r>
              <a:rPr lang="en-US" b="1"/>
              <a:t>explainable</a:t>
            </a:r>
          </a:p>
        </p:txBody>
      </p:sp>
      <p:sp>
        <p:nvSpPr>
          <p:cNvPr id="24" name="ZoneTexte 23">
            <a:extLst>
              <a:ext uri="{FF2B5EF4-FFF2-40B4-BE49-F238E27FC236}">
                <a16:creationId xmlns:a16="http://schemas.microsoft.com/office/drawing/2014/main" id="{FAAD91BB-691A-824A-8D43-0FB6B5E8B6EC}"/>
              </a:ext>
            </a:extLst>
          </p:cNvPr>
          <p:cNvSpPr txBox="1"/>
          <p:nvPr/>
        </p:nvSpPr>
        <p:spPr>
          <a:xfrm>
            <a:off x="3667658" y="2543038"/>
            <a:ext cx="2054316" cy="369332"/>
          </a:xfrm>
          <a:prstGeom prst="rect">
            <a:avLst/>
          </a:prstGeom>
          <a:noFill/>
        </p:spPr>
        <p:txBody>
          <a:bodyPr wrap="square" rtlCol="0">
            <a:spAutoFit/>
          </a:bodyPr>
          <a:lstStyle/>
          <a:p>
            <a:pPr algn="ctr"/>
            <a:r>
              <a:rPr lang="en-US" dirty="0"/>
              <a:t>Recommendation</a:t>
            </a:r>
          </a:p>
        </p:txBody>
      </p:sp>
      <p:sp>
        <p:nvSpPr>
          <p:cNvPr id="25" name="Freeform 16">
            <a:extLst>
              <a:ext uri="{FF2B5EF4-FFF2-40B4-BE49-F238E27FC236}">
                <a16:creationId xmlns:a16="http://schemas.microsoft.com/office/drawing/2014/main" id="{DB599F94-A568-2145-A8C8-B403AC929876}"/>
              </a:ext>
            </a:extLst>
          </p:cNvPr>
          <p:cNvSpPr/>
          <p:nvPr/>
        </p:nvSpPr>
        <p:spPr>
          <a:xfrm flipV="1">
            <a:off x="2330043" y="4320845"/>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 name="Connecteur droit avec flèche 3">
            <a:extLst>
              <a:ext uri="{FF2B5EF4-FFF2-40B4-BE49-F238E27FC236}">
                <a16:creationId xmlns:a16="http://schemas.microsoft.com/office/drawing/2014/main" id="{F367F4EA-AF7F-5340-89B7-037538392D55}"/>
              </a:ext>
            </a:extLst>
          </p:cNvPr>
          <p:cNvCxnSpPr>
            <a:stCxn id="32" idx="3"/>
            <a:endCxn id="24" idx="1"/>
          </p:cNvCxnSpPr>
          <p:nvPr/>
        </p:nvCxnSpPr>
        <p:spPr>
          <a:xfrm flipV="1">
            <a:off x="2335425" y="272770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D0F5F18F-3C48-3F4D-A999-CCBA346C5BC2}"/>
              </a:ext>
            </a:extLst>
          </p:cNvPr>
          <p:cNvCxnSpPr/>
          <p:nvPr/>
        </p:nvCxnSpPr>
        <p:spPr>
          <a:xfrm flipV="1">
            <a:off x="2330044" y="420714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398A2ED2-6F68-7845-A574-3990D283405D}"/>
              </a:ext>
            </a:extLst>
          </p:cNvPr>
          <p:cNvCxnSpPr/>
          <p:nvPr/>
        </p:nvCxnSpPr>
        <p:spPr>
          <a:xfrm flipV="1">
            <a:off x="2330043" y="5854828"/>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Freeform 16">
            <a:extLst>
              <a:ext uri="{FF2B5EF4-FFF2-40B4-BE49-F238E27FC236}">
                <a16:creationId xmlns:a16="http://schemas.microsoft.com/office/drawing/2014/main" id="{FC41E64C-E906-3E48-8CA0-C21616FDA2A5}"/>
              </a:ext>
            </a:extLst>
          </p:cNvPr>
          <p:cNvSpPr/>
          <p:nvPr/>
        </p:nvSpPr>
        <p:spPr>
          <a:xfrm>
            <a:off x="2330043" y="2805195"/>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Tree>
    <p:custDataLst>
      <p:tags r:id="rId1"/>
    </p:custDataLst>
    <p:extLst>
      <p:ext uri="{BB962C8B-B14F-4D97-AF65-F5344CB8AC3E}">
        <p14:creationId xmlns:p14="http://schemas.microsoft.com/office/powerpoint/2010/main" val="2832176189"/>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8|37.3"/>
</p:tagLst>
</file>

<file path=ppt/tags/tag10.xml><?xml version="1.0" encoding="utf-8"?>
<p:tagLst xmlns:a="http://schemas.openxmlformats.org/drawingml/2006/main" xmlns:r="http://schemas.openxmlformats.org/officeDocument/2006/relationships" xmlns:p="http://schemas.openxmlformats.org/presentationml/2006/main">
  <p:tag name="TIMING" val="|54.6|18.6|63.4"/>
</p:tagLst>
</file>

<file path=ppt/tags/tag2.xml><?xml version="1.0" encoding="utf-8"?>
<p:tagLst xmlns:a="http://schemas.openxmlformats.org/drawingml/2006/main" xmlns:r="http://schemas.openxmlformats.org/officeDocument/2006/relationships" xmlns:p="http://schemas.openxmlformats.org/presentationml/2006/main">
  <p:tag name="TIMING" val="|18|37.3"/>
</p:tagLst>
</file>

<file path=ppt/tags/tag3.xml><?xml version="1.0" encoding="utf-8"?>
<p:tagLst xmlns:a="http://schemas.openxmlformats.org/drawingml/2006/main" xmlns:r="http://schemas.openxmlformats.org/officeDocument/2006/relationships" xmlns:p="http://schemas.openxmlformats.org/presentationml/2006/main">
  <p:tag name="TIMING" val="|18|37.3"/>
</p:tagLst>
</file>

<file path=ppt/tags/tag4.xml><?xml version="1.0" encoding="utf-8"?>
<p:tagLst xmlns:a="http://schemas.openxmlformats.org/drawingml/2006/main" xmlns:r="http://schemas.openxmlformats.org/officeDocument/2006/relationships" xmlns:p="http://schemas.openxmlformats.org/presentationml/2006/main">
  <p:tag name="TIMING" val="|15.9|12.5|17.6|19.1"/>
</p:tagLst>
</file>

<file path=ppt/tags/tag5.xml><?xml version="1.0" encoding="utf-8"?>
<p:tagLst xmlns:a="http://schemas.openxmlformats.org/drawingml/2006/main" xmlns:r="http://schemas.openxmlformats.org/officeDocument/2006/relationships" xmlns:p="http://schemas.openxmlformats.org/presentationml/2006/main">
  <p:tag name="TIMING" val="|54.6|18.6|63.4"/>
</p:tagLst>
</file>

<file path=ppt/tags/tag6.xml><?xml version="1.0" encoding="utf-8"?>
<p:tagLst xmlns:a="http://schemas.openxmlformats.org/drawingml/2006/main" xmlns:r="http://schemas.openxmlformats.org/officeDocument/2006/relationships" xmlns:p="http://schemas.openxmlformats.org/presentationml/2006/main">
  <p:tag name="TIMING" val="|54.6|18.6|63.4"/>
</p:tagLst>
</file>

<file path=ppt/tags/tag7.xml><?xml version="1.0" encoding="utf-8"?>
<p:tagLst xmlns:a="http://schemas.openxmlformats.org/drawingml/2006/main" xmlns:r="http://schemas.openxmlformats.org/officeDocument/2006/relationships" xmlns:p="http://schemas.openxmlformats.org/presentationml/2006/main">
  <p:tag name="TIMING" val="|54.6|18.6|63.4"/>
</p:tagLst>
</file>

<file path=ppt/tags/tag8.xml><?xml version="1.0" encoding="utf-8"?>
<p:tagLst xmlns:a="http://schemas.openxmlformats.org/drawingml/2006/main" xmlns:r="http://schemas.openxmlformats.org/officeDocument/2006/relationships" xmlns:p="http://schemas.openxmlformats.org/presentationml/2006/main">
  <p:tag name="TIMING" val="|54.6|18.6|63.4"/>
</p:tagLst>
</file>

<file path=ppt/tags/tag9.xml><?xml version="1.0" encoding="utf-8"?>
<p:tagLst xmlns:a="http://schemas.openxmlformats.org/drawingml/2006/main" xmlns:r="http://schemas.openxmlformats.org/officeDocument/2006/relationships" xmlns:p="http://schemas.openxmlformats.org/presentationml/2006/main">
  <p:tag name="TIMING" val="|54.6|18.6|63.4"/>
</p:tagLst>
</file>

<file path=ppt/theme/theme1.xml><?xml version="1.0" encoding="utf-8"?>
<a:theme xmlns:a="http://schemas.openxmlformats.org/drawingml/2006/main" name="phdDefense">
  <a:themeElements>
    <a:clrScheme name="Custom 2">
      <a:dk1>
        <a:srgbClr val="000000"/>
      </a:dk1>
      <a:lt1>
        <a:srgbClr val="FFFFFF"/>
      </a:lt1>
      <a:dk2>
        <a:srgbClr val="242954"/>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lama">
      <a:majorFont>
        <a:latin typeface="Flama"/>
        <a:ea typeface=""/>
        <a:cs typeface=""/>
      </a:majorFont>
      <a:minorFont>
        <a:latin typeface="Flama Light"/>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dDefense" id="{BA34602D-1669-2B45-8109-D3C100C50228}" vid="{C98DA61B-2E78-3C4B-B1DE-4C1A2F642F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phdDefense</Template>
  <TotalTime>109341</TotalTime>
  <Words>3348</Words>
  <Application>Microsoft Macintosh PowerPoint</Application>
  <PresentationFormat>Affichage à l'écran (4:3)</PresentationFormat>
  <Paragraphs>619</Paragraphs>
  <Slides>66</Slides>
  <Notes>45</Notes>
  <HiddenSlides>1</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66</vt:i4>
      </vt:variant>
    </vt:vector>
  </HeadingPairs>
  <TitlesOfParts>
    <vt:vector size="76" baseType="lpstr">
      <vt:lpstr>Arial</vt:lpstr>
      <vt:lpstr>Calibri</vt:lpstr>
      <vt:lpstr>Cambria Math</vt:lpstr>
      <vt:lpstr>Flama</vt:lpstr>
      <vt:lpstr>Flama Light</vt:lpstr>
      <vt:lpstr>Latin Modern Roman 10</vt:lpstr>
      <vt:lpstr>Menlo-Regular</vt:lpstr>
      <vt:lpstr>Police système Courant</vt:lpstr>
      <vt:lpstr>URWPalladioL</vt:lpstr>
      <vt:lpstr>phdDefense</vt:lpstr>
      <vt:lpstr>Deep Natural Language Processing for User Representation</vt:lpstr>
      <vt:lpstr>The Information Era</vt:lpstr>
      <vt:lpstr>The Information Era</vt:lpstr>
      <vt:lpstr>Artificial Intelligence and Deep Learning</vt:lpstr>
      <vt:lpstr>Problematics</vt:lpstr>
      <vt:lpstr>Problematics</vt:lpstr>
      <vt:lpstr>Problematics</vt:lpstr>
      <vt:lpstr>Problematics</vt:lpstr>
      <vt:lpstr>Motivations and contributions</vt:lpstr>
      <vt:lpstr>Motivations and contributions</vt:lpstr>
      <vt:lpstr>Motivations and contributions</vt:lpstr>
      <vt:lpstr>Outline</vt:lpstr>
      <vt:lpstr>REFINING USER UNDERSTANDING IN RECOMMENDATION VIA NLP</vt:lpstr>
      <vt:lpstr>Motivation and intuition</vt:lpstr>
      <vt:lpstr>Motivation and intuition</vt:lpstr>
      <vt:lpstr>Motivation and intuition</vt:lpstr>
      <vt:lpstr>The model : HRAN, Sentiment Analysis Module</vt:lpstr>
      <vt:lpstr>The model : HRAN, RBA</vt:lpstr>
      <vt:lpstr>The model : HRAN, RBA – our version</vt:lpstr>
      <vt:lpstr>The model : HRAN, overview</vt:lpstr>
      <vt:lpstr>Results – sentiment analysis</vt:lpstr>
      <vt:lpstr>Results</vt:lpstr>
      <vt:lpstr>Attention Visualization</vt:lpstr>
      <vt:lpstr>Conclusion</vt:lpstr>
      <vt:lpstr>An NLP APPROACH TO PROFESSIONAL PROFILE LEARNING AND EVALUATION</vt:lpstr>
      <vt:lpstr>Motivation &amp; Problematic</vt:lpstr>
      <vt:lpstr>Motivation and intuition</vt:lpstr>
      <vt:lpstr>Motivation and intuition</vt:lpstr>
      <vt:lpstr>Motivation and intuition</vt:lpstr>
      <vt:lpstr>Data</vt:lpstr>
      <vt:lpstr>Data - Example</vt:lpstr>
      <vt:lpstr>The model : Resume</vt:lpstr>
      <vt:lpstr>Related work - FastText</vt:lpstr>
      <vt:lpstr>Related work - ELMo</vt:lpstr>
      <vt:lpstr>The model : Resume</vt:lpstr>
      <vt:lpstr>Results - Classification</vt:lpstr>
      <vt:lpstr>Results - Classification</vt:lpstr>
      <vt:lpstr>Results</vt:lpstr>
      <vt:lpstr>Results</vt:lpstr>
      <vt:lpstr>Conclusion</vt:lpstr>
      <vt:lpstr>USER DYNAMIC MODELING</vt:lpstr>
      <vt:lpstr>User Dynamic Modeling</vt:lpstr>
      <vt:lpstr>User Dynamic Modeling</vt:lpstr>
      <vt:lpstr>User Dynamic Modeling </vt:lpstr>
      <vt:lpstr>User Dynamic Modeling - Challenges</vt:lpstr>
      <vt:lpstr>User Dynamic Modeling - Challenges</vt:lpstr>
      <vt:lpstr>User Dynamic Modeling - Challenges</vt:lpstr>
      <vt:lpstr>Job Expertise Rewriting</vt:lpstr>
      <vt:lpstr>Job Expertise Rewriting</vt:lpstr>
      <vt:lpstr>Industry Latent Space Structuring via VAE </vt:lpstr>
      <vt:lpstr>Industry Latent Space Structuring via VAE </vt:lpstr>
      <vt:lpstr>Industry Latent Space Structuring via VAE </vt:lpstr>
      <vt:lpstr>Industry Latent Space Structuring via VAE </vt:lpstr>
      <vt:lpstr>User Dynamic Modeling - Obstacles</vt:lpstr>
      <vt:lpstr>Conclusion</vt:lpstr>
      <vt:lpstr>Contributions</vt:lpstr>
      <vt:lpstr>Perspectives</vt:lpstr>
      <vt:lpstr>Perspectives</vt:lpstr>
      <vt:lpstr>Thank You!</vt:lpstr>
      <vt:lpstr>References  ⠐ Appendix</vt:lpstr>
      <vt:lpstr>References</vt:lpstr>
      <vt:lpstr>Appendix for HRAN</vt:lpstr>
      <vt:lpstr>Appendix for Resumé</vt:lpstr>
      <vt:lpstr>ELMo Architecture - detail</vt:lpstr>
      <vt:lpstr>Appendix for User Modeling</vt:lpstr>
      <vt:lpstr>VAE Training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Clara GdFdG</dc:creator>
  <cp:keywords/>
  <dc:description/>
  <cp:lastModifiedBy>Clara Gainon</cp:lastModifiedBy>
  <cp:revision>811</cp:revision>
  <cp:lastPrinted>2019-10-02T17:13:17Z</cp:lastPrinted>
  <dcterms:created xsi:type="dcterms:W3CDTF">2017-04-20T22:33:02Z</dcterms:created>
  <dcterms:modified xsi:type="dcterms:W3CDTF">2021-11-08T16:53:39Z</dcterms:modified>
  <cp:category/>
</cp:coreProperties>
</file>